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58400" cy="7772400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5" d="100"/>
          <a:sy n="95" d="100"/>
        </p:scale>
        <p:origin x="-88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457200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0" y="0"/>
                </a:moveTo>
                <a:lnTo>
                  <a:pt x="0" y="3428999"/>
                </a:lnTo>
                <a:lnTo>
                  <a:pt x="9143999" y="3428999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71485" y="2132077"/>
            <a:ext cx="8743180" cy="152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7200" y="1441704"/>
            <a:ext cx="8970264" cy="6995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200" y="1441704"/>
            <a:ext cx="8970645" cy="699770"/>
          </a:xfrm>
          <a:custGeom>
            <a:avLst/>
            <a:gdLst/>
            <a:ahLst/>
            <a:cxnLst/>
            <a:rect l="l" t="t" r="r" b="b"/>
            <a:pathLst>
              <a:path w="8970645" h="699769">
                <a:moveTo>
                  <a:pt x="8970264" y="589788"/>
                </a:moveTo>
                <a:lnTo>
                  <a:pt x="8970264" y="120396"/>
                </a:lnTo>
                <a:lnTo>
                  <a:pt x="8967216" y="96012"/>
                </a:lnTo>
                <a:lnTo>
                  <a:pt x="8964168" y="85344"/>
                </a:lnTo>
                <a:lnTo>
                  <a:pt x="8961120" y="73152"/>
                </a:lnTo>
                <a:lnTo>
                  <a:pt x="8955024" y="64008"/>
                </a:lnTo>
                <a:lnTo>
                  <a:pt x="8948928" y="53340"/>
                </a:lnTo>
                <a:lnTo>
                  <a:pt x="8942832" y="44196"/>
                </a:lnTo>
                <a:lnTo>
                  <a:pt x="8895588" y="9144"/>
                </a:lnTo>
                <a:lnTo>
                  <a:pt x="8849868" y="0"/>
                </a:lnTo>
                <a:lnTo>
                  <a:pt x="114300" y="0"/>
                </a:lnTo>
                <a:lnTo>
                  <a:pt x="67056" y="10668"/>
                </a:lnTo>
                <a:lnTo>
                  <a:pt x="28956" y="36576"/>
                </a:lnTo>
                <a:lnTo>
                  <a:pt x="3048" y="74676"/>
                </a:lnTo>
                <a:lnTo>
                  <a:pt x="0" y="85344"/>
                </a:lnTo>
                <a:lnTo>
                  <a:pt x="0" y="614171"/>
                </a:lnTo>
                <a:lnTo>
                  <a:pt x="7620" y="631952"/>
                </a:lnTo>
                <a:lnTo>
                  <a:pt x="7620" y="109728"/>
                </a:lnTo>
                <a:lnTo>
                  <a:pt x="9144" y="99060"/>
                </a:lnTo>
                <a:lnTo>
                  <a:pt x="32004" y="51816"/>
                </a:lnTo>
                <a:lnTo>
                  <a:pt x="64008" y="25908"/>
                </a:lnTo>
                <a:lnTo>
                  <a:pt x="83820" y="18288"/>
                </a:lnTo>
                <a:lnTo>
                  <a:pt x="92964" y="15240"/>
                </a:lnTo>
                <a:lnTo>
                  <a:pt x="103632" y="13716"/>
                </a:lnTo>
                <a:lnTo>
                  <a:pt x="8860536" y="13716"/>
                </a:lnTo>
                <a:lnTo>
                  <a:pt x="8871204" y="15240"/>
                </a:lnTo>
                <a:lnTo>
                  <a:pt x="8881872" y="18288"/>
                </a:lnTo>
                <a:lnTo>
                  <a:pt x="8891016" y="21336"/>
                </a:lnTo>
                <a:lnTo>
                  <a:pt x="8901684" y="25908"/>
                </a:lnTo>
                <a:lnTo>
                  <a:pt x="8909304" y="32004"/>
                </a:lnTo>
                <a:lnTo>
                  <a:pt x="8918448" y="38100"/>
                </a:lnTo>
                <a:lnTo>
                  <a:pt x="8933688" y="53340"/>
                </a:lnTo>
                <a:lnTo>
                  <a:pt x="8939784" y="60960"/>
                </a:lnTo>
                <a:lnTo>
                  <a:pt x="8948928" y="79248"/>
                </a:lnTo>
                <a:lnTo>
                  <a:pt x="8951976" y="89916"/>
                </a:lnTo>
                <a:lnTo>
                  <a:pt x="8955024" y="99060"/>
                </a:lnTo>
                <a:lnTo>
                  <a:pt x="8956548" y="109728"/>
                </a:lnTo>
                <a:lnTo>
                  <a:pt x="8958072" y="121920"/>
                </a:lnTo>
                <a:lnTo>
                  <a:pt x="8958072" y="630174"/>
                </a:lnTo>
                <a:lnTo>
                  <a:pt x="8961120" y="624840"/>
                </a:lnTo>
                <a:lnTo>
                  <a:pt x="8964168" y="614172"/>
                </a:lnTo>
                <a:lnTo>
                  <a:pt x="8970264" y="589788"/>
                </a:lnTo>
                <a:close/>
              </a:path>
              <a:path w="8970645" h="699769">
                <a:moveTo>
                  <a:pt x="8958072" y="630174"/>
                </a:moveTo>
                <a:lnTo>
                  <a:pt x="8958072" y="577596"/>
                </a:lnTo>
                <a:lnTo>
                  <a:pt x="8956548" y="589788"/>
                </a:lnTo>
                <a:lnTo>
                  <a:pt x="8955024" y="600456"/>
                </a:lnTo>
                <a:lnTo>
                  <a:pt x="8932164" y="647700"/>
                </a:lnTo>
                <a:lnTo>
                  <a:pt x="8900160" y="673608"/>
                </a:lnTo>
                <a:lnTo>
                  <a:pt x="8860536" y="685800"/>
                </a:lnTo>
                <a:lnTo>
                  <a:pt x="103632" y="685800"/>
                </a:lnTo>
                <a:lnTo>
                  <a:pt x="92964" y="684276"/>
                </a:lnTo>
                <a:lnTo>
                  <a:pt x="45720" y="661416"/>
                </a:lnTo>
                <a:lnTo>
                  <a:pt x="19812" y="629412"/>
                </a:lnTo>
                <a:lnTo>
                  <a:pt x="12192" y="609600"/>
                </a:lnTo>
                <a:lnTo>
                  <a:pt x="9144" y="600456"/>
                </a:lnTo>
                <a:lnTo>
                  <a:pt x="7620" y="589788"/>
                </a:lnTo>
                <a:lnTo>
                  <a:pt x="7620" y="631952"/>
                </a:lnTo>
                <a:lnTo>
                  <a:pt x="30480" y="664464"/>
                </a:lnTo>
                <a:lnTo>
                  <a:pt x="68580" y="690372"/>
                </a:lnTo>
                <a:lnTo>
                  <a:pt x="103632" y="697992"/>
                </a:lnTo>
                <a:lnTo>
                  <a:pt x="114300" y="699516"/>
                </a:lnTo>
                <a:lnTo>
                  <a:pt x="8849868" y="699516"/>
                </a:lnTo>
                <a:lnTo>
                  <a:pt x="8897112" y="688848"/>
                </a:lnTo>
                <a:lnTo>
                  <a:pt x="8935212" y="662940"/>
                </a:lnTo>
                <a:lnTo>
                  <a:pt x="8948928" y="646176"/>
                </a:lnTo>
                <a:lnTo>
                  <a:pt x="8958072" y="630174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8.png"/><Relationship Id="rId3" Type="http://schemas.openxmlformats.org/officeDocument/2006/relationships/image" Target="../media/image4.jpeg"/><Relationship Id="rId21" Type="http://schemas.openxmlformats.org/officeDocument/2006/relationships/image" Target="../media/image21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hyperlink" Target="https://drive.google.com/" TargetMode="External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3.jpeg"/><Relationship Id="rId10" Type="http://schemas.openxmlformats.org/officeDocument/2006/relationships/image" Target="../media/image11.png"/><Relationship Id="rId19" Type="http://schemas.openxmlformats.org/officeDocument/2006/relationships/image" Target="../media/image19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43200" y="1524000"/>
            <a:ext cx="4427855" cy="568104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37465" marR="30480" algn="ctr">
              <a:lnSpc>
                <a:spcPts val="1060"/>
              </a:lnSpc>
              <a:spcBef>
                <a:spcPts val="150"/>
              </a:spcBef>
            </a:pPr>
            <a:r>
              <a:rPr sz="800" spc="-5" dirty="0">
                <a:latin typeface="Times New Roman"/>
                <a:cs typeface="Times New Roman"/>
              </a:rPr>
              <a:t>Quality Tree Seed </a:t>
            </a:r>
            <a:r>
              <a:rPr sz="800" dirty="0">
                <a:latin typeface="Times New Roman"/>
                <a:cs typeface="Times New Roman"/>
              </a:rPr>
              <a:t>Provision </a:t>
            </a:r>
            <a:r>
              <a:rPr sz="800" spc="-5" dirty="0">
                <a:latin typeface="Times New Roman"/>
                <a:cs typeface="Times New Roman"/>
              </a:rPr>
              <a:t>System Establishment </a:t>
            </a:r>
            <a:r>
              <a:rPr sz="800" dirty="0">
                <a:latin typeface="Times New Roman"/>
                <a:cs typeface="Times New Roman"/>
              </a:rPr>
              <a:t>through </a:t>
            </a:r>
            <a:r>
              <a:rPr sz="800" spc="-5" dirty="0">
                <a:latin typeface="Times New Roman"/>
                <a:cs typeface="Times New Roman"/>
              </a:rPr>
              <a:t>Tree Seed Networking </a:t>
            </a:r>
            <a:r>
              <a:rPr sz="800" dirty="0">
                <a:latin typeface="Times New Roman"/>
                <a:cs typeface="Times New Roman"/>
              </a:rPr>
              <a:t>in Ethiopia  </a:t>
            </a:r>
            <a:r>
              <a:rPr sz="800" spc="-5" dirty="0">
                <a:latin typeface="Times New Roman"/>
                <a:cs typeface="Times New Roman"/>
              </a:rPr>
              <a:t>(</a:t>
            </a:r>
            <a:r>
              <a:rPr sz="800" spc="-5" dirty="0">
                <a:latin typeface="Nyala"/>
                <a:cs typeface="Nyala"/>
              </a:rPr>
              <a:t>ጥራት</a:t>
            </a:r>
            <a:r>
              <a:rPr sz="800" spc="-50" dirty="0">
                <a:latin typeface="Nyala"/>
                <a:cs typeface="Nyala"/>
              </a:rPr>
              <a:t> </a:t>
            </a:r>
            <a:r>
              <a:rPr sz="800" spc="-5" dirty="0">
                <a:latin typeface="Nyala"/>
                <a:cs typeface="Nyala"/>
              </a:rPr>
              <a:t>ያለው</a:t>
            </a:r>
            <a:r>
              <a:rPr sz="800" spc="-20" dirty="0">
                <a:latin typeface="Nyala"/>
                <a:cs typeface="Nyala"/>
              </a:rPr>
              <a:t> </a:t>
            </a:r>
            <a:r>
              <a:rPr sz="800" spc="-5" dirty="0">
                <a:latin typeface="Nyala"/>
                <a:cs typeface="Nyala"/>
              </a:rPr>
              <a:t>የዛፍ</a:t>
            </a:r>
            <a:r>
              <a:rPr sz="800" spc="-30" dirty="0">
                <a:latin typeface="Nyala"/>
                <a:cs typeface="Nyala"/>
              </a:rPr>
              <a:t> </a:t>
            </a:r>
            <a:r>
              <a:rPr sz="800" dirty="0">
                <a:latin typeface="Nyala"/>
                <a:cs typeface="Nyala"/>
              </a:rPr>
              <a:t>ዘር</a:t>
            </a:r>
            <a:r>
              <a:rPr sz="800" spc="-45" dirty="0">
                <a:latin typeface="Nyala"/>
                <a:cs typeface="Nyala"/>
              </a:rPr>
              <a:t> </a:t>
            </a:r>
            <a:r>
              <a:rPr sz="800" spc="-5" dirty="0">
                <a:latin typeface="Nyala"/>
                <a:cs typeface="Nyala"/>
              </a:rPr>
              <a:t>አቅርቦትን</a:t>
            </a:r>
            <a:r>
              <a:rPr sz="800" spc="-25" dirty="0">
                <a:latin typeface="Nyala"/>
                <a:cs typeface="Nyala"/>
              </a:rPr>
              <a:t> </a:t>
            </a:r>
            <a:r>
              <a:rPr sz="800" spc="-5" dirty="0">
                <a:latin typeface="Nyala"/>
                <a:cs typeface="Nyala"/>
              </a:rPr>
              <a:t>ለማሳደግ</a:t>
            </a:r>
            <a:r>
              <a:rPr sz="800" spc="-55" dirty="0">
                <a:latin typeface="Nyala"/>
                <a:cs typeface="Nyala"/>
              </a:rPr>
              <a:t> </a:t>
            </a:r>
            <a:r>
              <a:rPr sz="800" spc="-5" dirty="0">
                <a:latin typeface="Nyala"/>
                <a:cs typeface="Nyala"/>
              </a:rPr>
              <a:t>የዛፍ</a:t>
            </a:r>
            <a:r>
              <a:rPr sz="800" spc="-30" dirty="0">
                <a:latin typeface="Nyala"/>
                <a:cs typeface="Nyala"/>
              </a:rPr>
              <a:t> </a:t>
            </a:r>
            <a:r>
              <a:rPr sz="800" dirty="0">
                <a:latin typeface="Nyala"/>
                <a:cs typeface="Nyala"/>
              </a:rPr>
              <a:t>ዘር</a:t>
            </a:r>
            <a:r>
              <a:rPr sz="800" spc="-30" dirty="0">
                <a:latin typeface="Nyala"/>
                <a:cs typeface="Nyala"/>
              </a:rPr>
              <a:t> </a:t>
            </a:r>
            <a:r>
              <a:rPr sz="800" spc="-5" dirty="0">
                <a:latin typeface="Nyala"/>
                <a:cs typeface="Nyala"/>
              </a:rPr>
              <a:t>አጋር</a:t>
            </a:r>
            <a:r>
              <a:rPr sz="800" spc="-40" dirty="0">
                <a:latin typeface="Nyala"/>
                <a:cs typeface="Nyala"/>
              </a:rPr>
              <a:t> </a:t>
            </a:r>
            <a:r>
              <a:rPr sz="800" dirty="0">
                <a:latin typeface="Nyala"/>
                <a:cs typeface="Nyala"/>
              </a:rPr>
              <a:t>አካላት</a:t>
            </a:r>
            <a:r>
              <a:rPr sz="800" spc="-35" dirty="0">
                <a:latin typeface="Nyala"/>
                <a:cs typeface="Nyala"/>
              </a:rPr>
              <a:t> </a:t>
            </a:r>
            <a:r>
              <a:rPr sz="800" dirty="0">
                <a:latin typeface="Nyala"/>
                <a:cs typeface="Nyala"/>
              </a:rPr>
              <a:t>ትስስር</a:t>
            </a:r>
            <a:r>
              <a:rPr sz="800" spc="-50" dirty="0">
                <a:latin typeface="Nyala"/>
                <a:cs typeface="Nyala"/>
              </a:rPr>
              <a:t> </a:t>
            </a:r>
            <a:r>
              <a:rPr sz="800" spc="-5" dirty="0">
                <a:latin typeface="Nyala"/>
                <a:cs typeface="Nyala"/>
              </a:rPr>
              <a:t>መመስረትና</a:t>
            </a:r>
            <a:r>
              <a:rPr sz="800" spc="-60" dirty="0">
                <a:latin typeface="Nyala"/>
                <a:cs typeface="Nyala"/>
              </a:rPr>
              <a:t> </a:t>
            </a:r>
            <a:r>
              <a:rPr sz="800" spc="-5" dirty="0">
                <a:latin typeface="Nyala"/>
                <a:cs typeface="Nyala"/>
              </a:rPr>
              <a:t>ማጠናከር</a:t>
            </a:r>
            <a:r>
              <a:rPr sz="800" spc="-5" dirty="0">
                <a:latin typeface="Times New Roman"/>
                <a:cs typeface="Times New Roman"/>
              </a:rPr>
              <a:t>)</a:t>
            </a:r>
            <a:endParaRPr sz="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sz="700" i="1" dirty="0">
                <a:latin typeface="Times New Roman"/>
                <a:cs typeface="Times New Roman"/>
              </a:rPr>
              <a:t>Yigardu</a:t>
            </a:r>
            <a:r>
              <a:rPr sz="700" i="1" spc="-30" dirty="0">
                <a:latin typeface="Times New Roman"/>
                <a:cs typeface="Times New Roman"/>
              </a:rPr>
              <a:t> </a:t>
            </a:r>
            <a:r>
              <a:rPr sz="700" i="1" dirty="0">
                <a:latin typeface="Times New Roman"/>
                <a:cs typeface="Times New Roman"/>
              </a:rPr>
              <a:t>Mulatu</a:t>
            </a:r>
            <a:r>
              <a:rPr sz="700" i="1" spc="-100" dirty="0">
                <a:latin typeface="Times New Roman"/>
                <a:cs typeface="Times New Roman"/>
              </a:rPr>
              <a:t> </a:t>
            </a:r>
            <a:r>
              <a:rPr sz="700" i="1" spc="7" baseline="27777" dirty="0">
                <a:latin typeface="Times New Roman"/>
                <a:cs typeface="Times New Roman"/>
              </a:rPr>
              <a:t>1</a:t>
            </a:r>
            <a:r>
              <a:rPr sz="700" i="1" spc="5" dirty="0">
                <a:latin typeface="Times New Roman"/>
                <a:cs typeface="Times New Roman"/>
              </a:rPr>
              <a:t>, </a:t>
            </a:r>
            <a:r>
              <a:rPr sz="700" i="1" dirty="0">
                <a:latin typeface="Times New Roman"/>
                <a:cs typeface="Times New Roman"/>
              </a:rPr>
              <a:t>Teshome</a:t>
            </a:r>
            <a:r>
              <a:rPr sz="700" i="1" spc="-30" dirty="0">
                <a:latin typeface="Times New Roman"/>
                <a:cs typeface="Times New Roman"/>
              </a:rPr>
              <a:t> </a:t>
            </a:r>
            <a:r>
              <a:rPr sz="700" i="1" dirty="0">
                <a:latin typeface="Times New Roman"/>
                <a:cs typeface="Times New Roman"/>
              </a:rPr>
              <a:t>Tamirat</a:t>
            </a:r>
            <a:r>
              <a:rPr sz="700" i="1" spc="-20" dirty="0">
                <a:latin typeface="Times New Roman"/>
                <a:cs typeface="Times New Roman"/>
              </a:rPr>
              <a:t> </a:t>
            </a:r>
            <a:r>
              <a:rPr sz="700" i="1" spc="7" baseline="27777" dirty="0">
                <a:latin typeface="Times New Roman"/>
                <a:cs typeface="Times New Roman"/>
              </a:rPr>
              <a:t>2</a:t>
            </a:r>
            <a:r>
              <a:rPr sz="700" i="1" spc="5" dirty="0">
                <a:latin typeface="Times New Roman"/>
                <a:cs typeface="Times New Roman"/>
              </a:rPr>
              <a:t>,</a:t>
            </a:r>
            <a:r>
              <a:rPr sz="700" i="1" spc="-5" dirty="0">
                <a:latin typeface="Times New Roman"/>
                <a:cs typeface="Times New Roman"/>
              </a:rPr>
              <a:t> </a:t>
            </a:r>
            <a:r>
              <a:rPr sz="700" i="1" dirty="0">
                <a:latin typeface="Times New Roman"/>
                <a:cs typeface="Times New Roman"/>
              </a:rPr>
              <a:t>Fasika</a:t>
            </a:r>
            <a:r>
              <a:rPr sz="700" i="1" spc="-30" dirty="0">
                <a:latin typeface="Times New Roman"/>
                <a:cs typeface="Times New Roman"/>
              </a:rPr>
              <a:t> </a:t>
            </a:r>
            <a:r>
              <a:rPr sz="700" i="1" dirty="0">
                <a:latin typeface="Times New Roman"/>
                <a:cs typeface="Times New Roman"/>
              </a:rPr>
              <a:t>Bekele</a:t>
            </a:r>
            <a:r>
              <a:rPr sz="700" i="1" spc="-105" dirty="0">
                <a:latin typeface="Times New Roman"/>
                <a:cs typeface="Times New Roman"/>
              </a:rPr>
              <a:t> </a:t>
            </a:r>
            <a:r>
              <a:rPr sz="700" i="1" spc="15" baseline="27777" dirty="0">
                <a:latin typeface="Times New Roman"/>
                <a:cs typeface="Times New Roman"/>
              </a:rPr>
              <a:t>2</a:t>
            </a:r>
            <a:r>
              <a:rPr sz="700" i="1" spc="97" baseline="27777" dirty="0">
                <a:latin typeface="Times New Roman"/>
                <a:cs typeface="Times New Roman"/>
              </a:rPr>
              <a:t> </a:t>
            </a:r>
            <a:r>
              <a:rPr sz="700" i="1" spc="5" dirty="0">
                <a:latin typeface="Times New Roman"/>
                <a:cs typeface="Times New Roman"/>
              </a:rPr>
              <a:t>and</a:t>
            </a:r>
            <a:r>
              <a:rPr sz="700" i="1" spc="-15" dirty="0">
                <a:latin typeface="Times New Roman"/>
                <a:cs typeface="Times New Roman"/>
              </a:rPr>
              <a:t> </a:t>
            </a:r>
            <a:r>
              <a:rPr sz="700" i="1" dirty="0">
                <a:latin typeface="Times New Roman"/>
                <a:cs typeface="Times New Roman"/>
              </a:rPr>
              <a:t>Mohammed</a:t>
            </a:r>
            <a:r>
              <a:rPr sz="700" i="1" spc="-50" dirty="0">
                <a:latin typeface="Times New Roman"/>
                <a:cs typeface="Times New Roman"/>
              </a:rPr>
              <a:t> </a:t>
            </a:r>
            <a:r>
              <a:rPr sz="700" i="1" spc="5" dirty="0">
                <a:latin typeface="Times New Roman"/>
                <a:cs typeface="Times New Roman"/>
              </a:rPr>
              <a:t>Adefa</a:t>
            </a:r>
            <a:r>
              <a:rPr sz="700" i="1" spc="7" baseline="27777" dirty="0">
                <a:latin typeface="Times New Roman"/>
                <a:cs typeface="Times New Roman"/>
              </a:rPr>
              <a:t>3</a:t>
            </a:r>
            <a:endParaRPr sz="700" baseline="27777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700" i="1" spc="15" baseline="27777" dirty="0">
                <a:latin typeface="Times New Roman"/>
                <a:cs typeface="Times New Roman"/>
              </a:rPr>
              <a:t>1 </a:t>
            </a:r>
            <a:r>
              <a:rPr sz="700" i="1" dirty="0">
                <a:latin typeface="Times New Roman"/>
                <a:cs typeface="Times New Roman"/>
              </a:rPr>
              <a:t>EEEFRI </a:t>
            </a:r>
            <a:r>
              <a:rPr sz="700" i="1" spc="-5" dirty="0">
                <a:latin typeface="Times New Roman"/>
                <a:cs typeface="Times New Roman"/>
              </a:rPr>
              <a:t>HQ, </a:t>
            </a:r>
            <a:r>
              <a:rPr sz="700" i="1" spc="15" baseline="27777" dirty="0">
                <a:latin typeface="Times New Roman"/>
                <a:cs typeface="Times New Roman"/>
              </a:rPr>
              <a:t>2 </a:t>
            </a:r>
            <a:r>
              <a:rPr sz="700" i="1" dirty="0">
                <a:latin typeface="Times New Roman"/>
                <a:cs typeface="Times New Roman"/>
              </a:rPr>
              <a:t>EFCCC, </a:t>
            </a:r>
            <a:r>
              <a:rPr sz="700" i="1" baseline="27777" dirty="0">
                <a:latin typeface="Times New Roman"/>
                <a:cs typeface="Times New Roman"/>
              </a:rPr>
              <a:t>3</a:t>
            </a:r>
            <a:r>
              <a:rPr sz="700" i="1" dirty="0">
                <a:latin typeface="Times New Roman"/>
                <a:cs typeface="Times New Roman"/>
              </a:rPr>
              <a:t>Central Ethiopia Environment </a:t>
            </a:r>
            <a:r>
              <a:rPr sz="700" i="1" spc="5" dirty="0">
                <a:latin typeface="Times New Roman"/>
                <a:cs typeface="Times New Roman"/>
              </a:rPr>
              <a:t>and </a:t>
            </a:r>
            <a:r>
              <a:rPr sz="700" i="1" dirty="0">
                <a:latin typeface="Times New Roman"/>
                <a:cs typeface="Times New Roman"/>
              </a:rPr>
              <a:t>Forest Research</a:t>
            </a:r>
            <a:r>
              <a:rPr sz="700" i="1" spc="-55" dirty="0">
                <a:latin typeface="Times New Roman"/>
                <a:cs typeface="Times New Roman"/>
              </a:rPr>
              <a:t> </a:t>
            </a:r>
            <a:r>
              <a:rPr sz="700" i="1" dirty="0">
                <a:latin typeface="Times New Roman"/>
                <a:cs typeface="Times New Roman"/>
              </a:rPr>
              <a:t>Center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8955" y="2128901"/>
            <a:ext cx="0" cy="1757680"/>
          </a:xfrm>
          <a:custGeom>
            <a:avLst/>
            <a:gdLst/>
            <a:ahLst/>
            <a:cxnLst/>
            <a:rect l="l" t="t" r="r" b="b"/>
            <a:pathLst>
              <a:path h="1757679">
                <a:moveTo>
                  <a:pt x="0" y="0"/>
                </a:moveTo>
                <a:lnTo>
                  <a:pt x="0" y="1757298"/>
                </a:lnTo>
              </a:path>
            </a:pathLst>
          </a:custGeom>
          <a:ln w="3810">
            <a:solidFill>
              <a:srgbClr val="45A9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2130" y="2127504"/>
            <a:ext cx="0" cy="1758950"/>
          </a:xfrm>
          <a:custGeom>
            <a:avLst/>
            <a:gdLst/>
            <a:ahLst/>
            <a:cxnLst/>
            <a:rect l="l" t="t" r="r" b="b"/>
            <a:pathLst>
              <a:path h="1758950">
                <a:moveTo>
                  <a:pt x="0" y="0"/>
                </a:moveTo>
                <a:lnTo>
                  <a:pt x="0" y="1758695"/>
                </a:lnTo>
              </a:path>
            </a:pathLst>
          </a:custGeom>
          <a:ln w="3175">
            <a:solidFill>
              <a:srgbClr val="45A9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3400" y="2130551"/>
            <a:ext cx="4729480" cy="0"/>
          </a:xfrm>
          <a:custGeom>
            <a:avLst/>
            <a:gdLst/>
            <a:ahLst/>
            <a:cxnLst/>
            <a:rect l="l" t="t" r="r" b="b"/>
            <a:pathLst>
              <a:path w="4729480">
                <a:moveTo>
                  <a:pt x="0" y="0"/>
                </a:moveTo>
                <a:lnTo>
                  <a:pt x="4729480" y="0"/>
                </a:lnTo>
              </a:path>
            </a:pathLst>
          </a:custGeom>
          <a:ln w="6095">
            <a:solidFill>
              <a:srgbClr val="45A9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62879" y="2129281"/>
            <a:ext cx="2540" cy="4445"/>
          </a:xfrm>
          <a:custGeom>
            <a:avLst/>
            <a:gdLst/>
            <a:ahLst/>
            <a:cxnLst/>
            <a:rect l="l" t="t" r="r" b="b"/>
            <a:pathLst>
              <a:path w="2539" h="4444">
                <a:moveTo>
                  <a:pt x="0" y="0"/>
                </a:moveTo>
                <a:lnTo>
                  <a:pt x="0" y="4317"/>
                </a:lnTo>
                <a:lnTo>
                  <a:pt x="2539" y="4317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45A9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3400" y="2133599"/>
            <a:ext cx="4732020" cy="175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7304" y="2127504"/>
            <a:ext cx="4738370" cy="1758950"/>
          </a:xfrm>
          <a:custGeom>
            <a:avLst/>
            <a:gdLst/>
            <a:ahLst/>
            <a:cxnLst/>
            <a:rect l="l" t="t" r="r" b="b"/>
            <a:pathLst>
              <a:path w="4738370" h="1758950">
                <a:moveTo>
                  <a:pt x="4738116" y="1758695"/>
                </a:moveTo>
                <a:lnTo>
                  <a:pt x="4738116" y="3048"/>
                </a:lnTo>
                <a:lnTo>
                  <a:pt x="4735068" y="0"/>
                </a:lnTo>
                <a:lnTo>
                  <a:pt x="3048" y="0"/>
                </a:lnTo>
                <a:lnTo>
                  <a:pt x="0" y="3048"/>
                </a:lnTo>
                <a:lnTo>
                  <a:pt x="0" y="1758695"/>
                </a:lnTo>
                <a:lnTo>
                  <a:pt x="6096" y="1758695"/>
                </a:lnTo>
                <a:lnTo>
                  <a:pt x="6096" y="13716"/>
                </a:lnTo>
                <a:lnTo>
                  <a:pt x="13716" y="6096"/>
                </a:lnTo>
                <a:lnTo>
                  <a:pt x="13716" y="13716"/>
                </a:lnTo>
                <a:lnTo>
                  <a:pt x="4724400" y="13716"/>
                </a:lnTo>
                <a:lnTo>
                  <a:pt x="4724400" y="6096"/>
                </a:lnTo>
                <a:lnTo>
                  <a:pt x="4730496" y="13716"/>
                </a:lnTo>
                <a:lnTo>
                  <a:pt x="4730496" y="1758695"/>
                </a:lnTo>
                <a:lnTo>
                  <a:pt x="4738116" y="1758695"/>
                </a:lnTo>
                <a:close/>
              </a:path>
              <a:path w="4738370" h="1758950">
                <a:moveTo>
                  <a:pt x="13716" y="13716"/>
                </a:moveTo>
                <a:lnTo>
                  <a:pt x="13716" y="6096"/>
                </a:lnTo>
                <a:lnTo>
                  <a:pt x="6096" y="13716"/>
                </a:lnTo>
                <a:lnTo>
                  <a:pt x="13716" y="13716"/>
                </a:lnTo>
                <a:close/>
              </a:path>
              <a:path w="4738370" h="1758950">
                <a:moveTo>
                  <a:pt x="13716" y="1752600"/>
                </a:moveTo>
                <a:lnTo>
                  <a:pt x="13716" y="13716"/>
                </a:lnTo>
                <a:lnTo>
                  <a:pt x="6096" y="13716"/>
                </a:lnTo>
                <a:lnTo>
                  <a:pt x="6096" y="1752600"/>
                </a:lnTo>
                <a:lnTo>
                  <a:pt x="13716" y="1752600"/>
                </a:lnTo>
                <a:close/>
              </a:path>
              <a:path w="4738370" h="1758950">
                <a:moveTo>
                  <a:pt x="4730496" y="1752600"/>
                </a:moveTo>
                <a:lnTo>
                  <a:pt x="6096" y="1752600"/>
                </a:lnTo>
                <a:lnTo>
                  <a:pt x="13716" y="1758695"/>
                </a:lnTo>
                <a:lnTo>
                  <a:pt x="4724400" y="1758695"/>
                </a:lnTo>
                <a:lnTo>
                  <a:pt x="4730496" y="1752600"/>
                </a:lnTo>
                <a:close/>
              </a:path>
              <a:path w="4738370" h="1758950">
                <a:moveTo>
                  <a:pt x="13716" y="1758695"/>
                </a:moveTo>
                <a:lnTo>
                  <a:pt x="6096" y="1752600"/>
                </a:lnTo>
                <a:lnTo>
                  <a:pt x="6096" y="1758695"/>
                </a:lnTo>
                <a:lnTo>
                  <a:pt x="13716" y="1758695"/>
                </a:lnTo>
                <a:close/>
              </a:path>
              <a:path w="4738370" h="1758950">
                <a:moveTo>
                  <a:pt x="4730496" y="13716"/>
                </a:moveTo>
                <a:lnTo>
                  <a:pt x="4724400" y="6096"/>
                </a:lnTo>
                <a:lnTo>
                  <a:pt x="4724400" y="13716"/>
                </a:lnTo>
                <a:lnTo>
                  <a:pt x="4730496" y="13716"/>
                </a:lnTo>
                <a:close/>
              </a:path>
              <a:path w="4738370" h="1758950">
                <a:moveTo>
                  <a:pt x="4730496" y="1752600"/>
                </a:moveTo>
                <a:lnTo>
                  <a:pt x="4730496" y="13716"/>
                </a:lnTo>
                <a:lnTo>
                  <a:pt x="4724400" y="13716"/>
                </a:lnTo>
                <a:lnTo>
                  <a:pt x="4724400" y="1752600"/>
                </a:lnTo>
                <a:lnTo>
                  <a:pt x="4730496" y="1752600"/>
                </a:lnTo>
                <a:close/>
              </a:path>
              <a:path w="4738370" h="1758950">
                <a:moveTo>
                  <a:pt x="4730496" y="1758695"/>
                </a:moveTo>
                <a:lnTo>
                  <a:pt x="4730496" y="1752600"/>
                </a:lnTo>
                <a:lnTo>
                  <a:pt x="4724400" y="1758695"/>
                </a:lnTo>
                <a:lnTo>
                  <a:pt x="4730496" y="1758695"/>
                </a:lnTo>
                <a:close/>
              </a:path>
            </a:pathLst>
          </a:custGeom>
          <a:solidFill>
            <a:srgbClr val="45A9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3400" y="304800"/>
            <a:ext cx="1380744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7050" y="3881501"/>
            <a:ext cx="3810" cy="5080"/>
          </a:xfrm>
          <a:custGeom>
            <a:avLst/>
            <a:gdLst/>
            <a:ahLst/>
            <a:cxnLst/>
            <a:rect l="l" t="t" r="r" b="b"/>
            <a:pathLst>
              <a:path w="3809" h="5079">
                <a:moveTo>
                  <a:pt x="0" y="0"/>
                </a:moveTo>
                <a:lnTo>
                  <a:pt x="0" y="4698"/>
                </a:lnTo>
                <a:lnTo>
                  <a:pt x="3809" y="4698"/>
                </a:lnTo>
                <a:lnTo>
                  <a:pt x="3809" y="0"/>
                </a:lnTo>
                <a:lnTo>
                  <a:pt x="0" y="0"/>
                </a:lnTo>
                <a:close/>
              </a:path>
            </a:pathLst>
          </a:custGeom>
          <a:solidFill>
            <a:srgbClr val="BD4B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0859" y="3883152"/>
            <a:ext cx="4732020" cy="0"/>
          </a:xfrm>
          <a:custGeom>
            <a:avLst/>
            <a:gdLst/>
            <a:ahLst/>
            <a:cxnLst/>
            <a:rect l="l" t="t" r="r" b="b"/>
            <a:pathLst>
              <a:path w="4732020">
                <a:moveTo>
                  <a:pt x="0" y="0"/>
                </a:moveTo>
                <a:lnTo>
                  <a:pt x="4732020" y="0"/>
                </a:lnTo>
              </a:path>
            </a:pathLst>
          </a:custGeom>
          <a:ln w="609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62879" y="3881882"/>
            <a:ext cx="2540" cy="4445"/>
          </a:xfrm>
          <a:custGeom>
            <a:avLst/>
            <a:gdLst/>
            <a:ahLst/>
            <a:cxnLst/>
            <a:rect l="l" t="t" r="r" b="b"/>
            <a:pathLst>
              <a:path w="2539" h="4445">
                <a:moveTo>
                  <a:pt x="0" y="0"/>
                </a:moveTo>
                <a:lnTo>
                  <a:pt x="0" y="4317"/>
                </a:lnTo>
                <a:lnTo>
                  <a:pt x="2539" y="4317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BD4B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7050" y="3881501"/>
            <a:ext cx="3810" cy="5080"/>
          </a:xfrm>
          <a:custGeom>
            <a:avLst/>
            <a:gdLst/>
            <a:ahLst/>
            <a:cxnLst/>
            <a:rect l="l" t="t" r="r" b="b"/>
            <a:pathLst>
              <a:path w="3809" h="5079">
                <a:moveTo>
                  <a:pt x="0" y="0"/>
                </a:moveTo>
                <a:lnTo>
                  <a:pt x="0" y="4698"/>
                </a:lnTo>
                <a:lnTo>
                  <a:pt x="3809" y="4698"/>
                </a:lnTo>
                <a:lnTo>
                  <a:pt x="3809" y="0"/>
                </a:lnTo>
                <a:lnTo>
                  <a:pt x="0" y="0"/>
                </a:lnTo>
                <a:close/>
              </a:path>
            </a:pathLst>
          </a:custGeom>
          <a:solidFill>
            <a:srgbClr val="BD4B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3400" y="3886200"/>
            <a:ext cx="4732020" cy="0"/>
          </a:xfrm>
          <a:custGeom>
            <a:avLst/>
            <a:gdLst/>
            <a:ahLst/>
            <a:cxnLst/>
            <a:rect l="l" t="t" r="r" b="b"/>
            <a:pathLst>
              <a:path w="4732020">
                <a:moveTo>
                  <a:pt x="0" y="0"/>
                </a:moveTo>
                <a:lnTo>
                  <a:pt x="4732020" y="0"/>
                </a:lnTo>
              </a:path>
            </a:pathLst>
          </a:custGeom>
          <a:ln w="6095">
            <a:solidFill>
              <a:srgbClr val="BD4B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62879" y="3881882"/>
            <a:ext cx="2540" cy="4445"/>
          </a:xfrm>
          <a:custGeom>
            <a:avLst/>
            <a:gdLst/>
            <a:ahLst/>
            <a:cxnLst/>
            <a:rect l="l" t="t" r="r" b="b"/>
            <a:pathLst>
              <a:path w="2539" h="4445">
                <a:moveTo>
                  <a:pt x="0" y="0"/>
                </a:moveTo>
                <a:lnTo>
                  <a:pt x="0" y="4317"/>
                </a:lnTo>
                <a:lnTo>
                  <a:pt x="2539" y="4317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BD4B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81200" y="304800"/>
            <a:ext cx="7543799" cy="1066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34000" y="2743200"/>
            <a:ext cx="1796795" cy="21945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27904" y="2743200"/>
            <a:ext cx="1809114" cy="225552"/>
          </a:xfrm>
          <a:custGeom>
            <a:avLst/>
            <a:gdLst/>
            <a:ahLst/>
            <a:cxnLst/>
            <a:rect l="l" t="t" r="r" b="b"/>
            <a:pathLst>
              <a:path w="1809115" h="274319">
                <a:moveTo>
                  <a:pt x="1808988" y="272796"/>
                </a:moveTo>
                <a:lnTo>
                  <a:pt x="1808988" y="3048"/>
                </a:lnTo>
                <a:lnTo>
                  <a:pt x="1805940" y="0"/>
                </a:lnTo>
                <a:lnTo>
                  <a:pt x="3048" y="0"/>
                </a:lnTo>
                <a:lnTo>
                  <a:pt x="0" y="3048"/>
                </a:lnTo>
                <a:lnTo>
                  <a:pt x="0" y="272796"/>
                </a:lnTo>
                <a:lnTo>
                  <a:pt x="3048" y="274320"/>
                </a:lnTo>
                <a:lnTo>
                  <a:pt x="6096" y="274320"/>
                </a:lnTo>
                <a:lnTo>
                  <a:pt x="6096" y="13716"/>
                </a:lnTo>
                <a:lnTo>
                  <a:pt x="13716" y="7620"/>
                </a:lnTo>
                <a:lnTo>
                  <a:pt x="13716" y="13716"/>
                </a:lnTo>
                <a:lnTo>
                  <a:pt x="1796796" y="13716"/>
                </a:lnTo>
                <a:lnTo>
                  <a:pt x="1796796" y="7620"/>
                </a:lnTo>
                <a:lnTo>
                  <a:pt x="1802892" y="13716"/>
                </a:lnTo>
                <a:lnTo>
                  <a:pt x="1802892" y="274320"/>
                </a:lnTo>
                <a:lnTo>
                  <a:pt x="1805940" y="274320"/>
                </a:lnTo>
                <a:lnTo>
                  <a:pt x="1808988" y="272796"/>
                </a:lnTo>
                <a:close/>
              </a:path>
              <a:path w="1809115" h="274319">
                <a:moveTo>
                  <a:pt x="13716" y="13716"/>
                </a:moveTo>
                <a:lnTo>
                  <a:pt x="13716" y="7620"/>
                </a:lnTo>
                <a:lnTo>
                  <a:pt x="6096" y="13716"/>
                </a:lnTo>
                <a:lnTo>
                  <a:pt x="13716" y="13716"/>
                </a:lnTo>
                <a:close/>
              </a:path>
              <a:path w="1809115" h="274319">
                <a:moveTo>
                  <a:pt x="13716" y="262128"/>
                </a:moveTo>
                <a:lnTo>
                  <a:pt x="13716" y="13716"/>
                </a:lnTo>
                <a:lnTo>
                  <a:pt x="6096" y="13716"/>
                </a:lnTo>
                <a:lnTo>
                  <a:pt x="6096" y="262128"/>
                </a:lnTo>
                <a:lnTo>
                  <a:pt x="13716" y="262128"/>
                </a:lnTo>
                <a:close/>
              </a:path>
              <a:path w="1809115" h="274319">
                <a:moveTo>
                  <a:pt x="1802892" y="262128"/>
                </a:moveTo>
                <a:lnTo>
                  <a:pt x="6096" y="262128"/>
                </a:lnTo>
                <a:lnTo>
                  <a:pt x="13716" y="268224"/>
                </a:lnTo>
                <a:lnTo>
                  <a:pt x="13716" y="274320"/>
                </a:lnTo>
                <a:lnTo>
                  <a:pt x="1796796" y="274320"/>
                </a:lnTo>
                <a:lnTo>
                  <a:pt x="1796796" y="268224"/>
                </a:lnTo>
                <a:lnTo>
                  <a:pt x="1802892" y="262128"/>
                </a:lnTo>
                <a:close/>
              </a:path>
              <a:path w="1809115" h="274319">
                <a:moveTo>
                  <a:pt x="13716" y="274320"/>
                </a:moveTo>
                <a:lnTo>
                  <a:pt x="13716" y="268224"/>
                </a:lnTo>
                <a:lnTo>
                  <a:pt x="6096" y="262128"/>
                </a:lnTo>
                <a:lnTo>
                  <a:pt x="6096" y="274320"/>
                </a:lnTo>
                <a:lnTo>
                  <a:pt x="13716" y="274320"/>
                </a:lnTo>
                <a:close/>
              </a:path>
              <a:path w="1809115" h="274319">
                <a:moveTo>
                  <a:pt x="1802892" y="13716"/>
                </a:moveTo>
                <a:lnTo>
                  <a:pt x="1796796" y="7620"/>
                </a:lnTo>
                <a:lnTo>
                  <a:pt x="1796796" y="13716"/>
                </a:lnTo>
                <a:lnTo>
                  <a:pt x="1802892" y="13716"/>
                </a:lnTo>
                <a:close/>
              </a:path>
              <a:path w="1809115" h="274319">
                <a:moveTo>
                  <a:pt x="1802892" y="262128"/>
                </a:moveTo>
                <a:lnTo>
                  <a:pt x="1802892" y="13716"/>
                </a:lnTo>
                <a:lnTo>
                  <a:pt x="1796796" y="13716"/>
                </a:lnTo>
                <a:lnTo>
                  <a:pt x="1796796" y="262128"/>
                </a:lnTo>
                <a:lnTo>
                  <a:pt x="1802892" y="262128"/>
                </a:lnTo>
                <a:close/>
              </a:path>
              <a:path w="1809115" h="274319">
                <a:moveTo>
                  <a:pt x="1802892" y="274320"/>
                </a:moveTo>
                <a:lnTo>
                  <a:pt x="1802892" y="262128"/>
                </a:lnTo>
                <a:lnTo>
                  <a:pt x="1796796" y="268224"/>
                </a:lnTo>
                <a:lnTo>
                  <a:pt x="1796796" y="274320"/>
                </a:lnTo>
                <a:lnTo>
                  <a:pt x="1802892" y="2743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486400" y="2819400"/>
            <a:ext cx="1006475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700" spc="-5" dirty="0">
                <a:latin typeface="Times New Roman" pitchFamily="18" charset="0"/>
                <a:cs typeface="Times New Roman" pitchFamily="18" charset="0"/>
              </a:rPr>
              <a:t>EFCCC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sz="7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EEFRI</a:t>
            </a:r>
            <a:endParaRPr sz="7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315200" y="2743200"/>
            <a:ext cx="2179319" cy="21183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309104" y="2743200"/>
            <a:ext cx="2192020" cy="217932"/>
          </a:xfrm>
          <a:custGeom>
            <a:avLst/>
            <a:gdLst/>
            <a:ahLst/>
            <a:cxnLst/>
            <a:rect l="l" t="t" r="r" b="b"/>
            <a:pathLst>
              <a:path w="2192020" h="266700">
                <a:moveTo>
                  <a:pt x="2191512" y="265176"/>
                </a:moveTo>
                <a:lnTo>
                  <a:pt x="2191512" y="3048"/>
                </a:lnTo>
                <a:lnTo>
                  <a:pt x="2188464" y="0"/>
                </a:lnTo>
                <a:lnTo>
                  <a:pt x="3048" y="0"/>
                </a:lnTo>
                <a:lnTo>
                  <a:pt x="0" y="3048"/>
                </a:lnTo>
                <a:lnTo>
                  <a:pt x="0" y="265176"/>
                </a:lnTo>
                <a:lnTo>
                  <a:pt x="3048" y="266700"/>
                </a:lnTo>
                <a:lnTo>
                  <a:pt x="6096" y="266700"/>
                </a:lnTo>
                <a:lnTo>
                  <a:pt x="6096" y="13716"/>
                </a:lnTo>
                <a:lnTo>
                  <a:pt x="13716" y="7620"/>
                </a:lnTo>
                <a:lnTo>
                  <a:pt x="13716" y="13716"/>
                </a:lnTo>
                <a:lnTo>
                  <a:pt x="2177796" y="13716"/>
                </a:lnTo>
                <a:lnTo>
                  <a:pt x="2177796" y="7620"/>
                </a:lnTo>
                <a:lnTo>
                  <a:pt x="2183892" y="13716"/>
                </a:lnTo>
                <a:lnTo>
                  <a:pt x="2183892" y="266700"/>
                </a:lnTo>
                <a:lnTo>
                  <a:pt x="2188464" y="266700"/>
                </a:lnTo>
                <a:lnTo>
                  <a:pt x="2191512" y="265176"/>
                </a:lnTo>
                <a:close/>
              </a:path>
              <a:path w="2192020" h="266700">
                <a:moveTo>
                  <a:pt x="13716" y="13716"/>
                </a:moveTo>
                <a:lnTo>
                  <a:pt x="13716" y="7620"/>
                </a:lnTo>
                <a:lnTo>
                  <a:pt x="6096" y="13716"/>
                </a:lnTo>
                <a:lnTo>
                  <a:pt x="13716" y="13716"/>
                </a:lnTo>
                <a:close/>
              </a:path>
              <a:path w="2192020" h="266700">
                <a:moveTo>
                  <a:pt x="13716" y="254508"/>
                </a:moveTo>
                <a:lnTo>
                  <a:pt x="13716" y="13716"/>
                </a:lnTo>
                <a:lnTo>
                  <a:pt x="6096" y="13716"/>
                </a:lnTo>
                <a:lnTo>
                  <a:pt x="6096" y="254508"/>
                </a:lnTo>
                <a:lnTo>
                  <a:pt x="13716" y="254508"/>
                </a:lnTo>
                <a:close/>
              </a:path>
              <a:path w="2192020" h="266700">
                <a:moveTo>
                  <a:pt x="2183892" y="254508"/>
                </a:moveTo>
                <a:lnTo>
                  <a:pt x="6096" y="254508"/>
                </a:lnTo>
                <a:lnTo>
                  <a:pt x="13716" y="260604"/>
                </a:lnTo>
                <a:lnTo>
                  <a:pt x="13716" y="266700"/>
                </a:lnTo>
                <a:lnTo>
                  <a:pt x="2177796" y="266700"/>
                </a:lnTo>
                <a:lnTo>
                  <a:pt x="2177796" y="260604"/>
                </a:lnTo>
                <a:lnTo>
                  <a:pt x="2183892" y="254508"/>
                </a:lnTo>
                <a:close/>
              </a:path>
              <a:path w="2192020" h="266700">
                <a:moveTo>
                  <a:pt x="13716" y="266700"/>
                </a:moveTo>
                <a:lnTo>
                  <a:pt x="13716" y="260604"/>
                </a:lnTo>
                <a:lnTo>
                  <a:pt x="6096" y="254508"/>
                </a:lnTo>
                <a:lnTo>
                  <a:pt x="6096" y="266700"/>
                </a:lnTo>
                <a:lnTo>
                  <a:pt x="13716" y="266700"/>
                </a:lnTo>
                <a:close/>
              </a:path>
              <a:path w="2192020" h="266700">
                <a:moveTo>
                  <a:pt x="2183892" y="13716"/>
                </a:moveTo>
                <a:lnTo>
                  <a:pt x="2177796" y="7620"/>
                </a:lnTo>
                <a:lnTo>
                  <a:pt x="2177796" y="13716"/>
                </a:lnTo>
                <a:lnTo>
                  <a:pt x="2183892" y="13716"/>
                </a:lnTo>
                <a:close/>
              </a:path>
              <a:path w="2192020" h="266700">
                <a:moveTo>
                  <a:pt x="2183892" y="254508"/>
                </a:moveTo>
                <a:lnTo>
                  <a:pt x="2183892" y="13716"/>
                </a:lnTo>
                <a:lnTo>
                  <a:pt x="2177796" y="13716"/>
                </a:lnTo>
                <a:lnTo>
                  <a:pt x="2177796" y="254508"/>
                </a:lnTo>
                <a:lnTo>
                  <a:pt x="2183892" y="254508"/>
                </a:lnTo>
                <a:close/>
              </a:path>
              <a:path w="2192020" h="266700">
                <a:moveTo>
                  <a:pt x="2183892" y="266700"/>
                </a:moveTo>
                <a:lnTo>
                  <a:pt x="2183892" y="254508"/>
                </a:lnTo>
                <a:lnTo>
                  <a:pt x="2177796" y="260604"/>
                </a:lnTo>
                <a:lnTo>
                  <a:pt x="2177796" y="266700"/>
                </a:lnTo>
                <a:lnTo>
                  <a:pt x="2183892" y="266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543800" y="2819400"/>
            <a:ext cx="1371600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spc="-5" dirty="0">
                <a:latin typeface="Calibri"/>
                <a:cs typeface="Calibri"/>
              </a:rPr>
              <a:t>Jointly coordinate and </a:t>
            </a:r>
            <a:r>
              <a:rPr sz="700" dirty="0">
                <a:latin typeface="Calibri"/>
                <a:cs typeface="Calibri"/>
              </a:rPr>
              <a:t>lead </a:t>
            </a:r>
            <a:r>
              <a:rPr sz="700" spc="-5" dirty="0">
                <a:latin typeface="Calibri"/>
                <a:cs typeface="Calibri"/>
              </a:rPr>
              <a:t>the</a:t>
            </a:r>
            <a:r>
              <a:rPr sz="700" spc="-80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TSN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410200" y="3048000"/>
            <a:ext cx="1828799" cy="8381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404104" y="3041904"/>
            <a:ext cx="1842770" cy="844550"/>
          </a:xfrm>
          <a:custGeom>
            <a:avLst/>
            <a:gdLst/>
            <a:ahLst/>
            <a:cxnLst/>
            <a:rect l="l" t="t" r="r" b="b"/>
            <a:pathLst>
              <a:path w="1842770" h="844550">
                <a:moveTo>
                  <a:pt x="1842516" y="844295"/>
                </a:moveTo>
                <a:lnTo>
                  <a:pt x="1842516" y="3048"/>
                </a:lnTo>
                <a:lnTo>
                  <a:pt x="1839468" y="0"/>
                </a:lnTo>
                <a:lnTo>
                  <a:pt x="3048" y="0"/>
                </a:lnTo>
                <a:lnTo>
                  <a:pt x="0" y="3048"/>
                </a:lnTo>
                <a:lnTo>
                  <a:pt x="0" y="844295"/>
                </a:lnTo>
                <a:lnTo>
                  <a:pt x="6096" y="844295"/>
                </a:lnTo>
                <a:lnTo>
                  <a:pt x="6096" y="13716"/>
                </a:lnTo>
                <a:lnTo>
                  <a:pt x="13716" y="6096"/>
                </a:lnTo>
                <a:lnTo>
                  <a:pt x="13716" y="13716"/>
                </a:lnTo>
                <a:lnTo>
                  <a:pt x="1828800" y="13716"/>
                </a:lnTo>
                <a:lnTo>
                  <a:pt x="1828800" y="6096"/>
                </a:lnTo>
                <a:lnTo>
                  <a:pt x="1834896" y="13716"/>
                </a:lnTo>
                <a:lnTo>
                  <a:pt x="1834896" y="844295"/>
                </a:lnTo>
                <a:lnTo>
                  <a:pt x="1842516" y="844295"/>
                </a:lnTo>
                <a:close/>
              </a:path>
              <a:path w="1842770" h="844550">
                <a:moveTo>
                  <a:pt x="13716" y="13716"/>
                </a:moveTo>
                <a:lnTo>
                  <a:pt x="13716" y="6096"/>
                </a:lnTo>
                <a:lnTo>
                  <a:pt x="6096" y="13716"/>
                </a:lnTo>
                <a:lnTo>
                  <a:pt x="13716" y="13716"/>
                </a:lnTo>
                <a:close/>
              </a:path>
              <a:path w="1842770" h="844550">
                <a:moveTo>
                  <a:pt x="13716" y="844295"/>
                </a:moveTo>
                <a:lnTo>
                  <a:pt x="13716" y="13716"/>
                </a:lnTo>
                <a:lnTo>
                  <a:pt x="6096" y="13716"/>
                </a:lnTo>
                <a:lnTo>
                  <a:pt x="6096" y="844295"/>
                </a:lnTo>
                <a:lnTo>
                  <a:pt x="13716" y="844295"/>
                </a:lnTo>
                <a:close/>
              </a:path>
              <a:path w="1842770" h="844550">
                <a:moveTo>
                  <a:pt x="1834896" y="13716"/>
                </a:moveTo>
                <a:lnTo>
                  <a:pt x="1828800" y="6096"/>
                </a:lnTo>
                <a:lnTo>
                  <a:pt x="1828800" y="13716"/>
                </a:lnTo>
                <a:lnTo>
                  <a:pt x="1834896" y="13716"/>
                </a:lnTo>
                <a:close/>
              </a:path>
              <a:path w="1842770" h="844550">
                <a:moveTo>
                  <a:pt x="1834896" y="844295"/>
                </a:moveTo>
                <a:lnTo>
                  <a:pt x="1834896" y="13716"/>
                </a:lnTo>
                <a:lnTo>
                  <a:pt x="1828800" y="13716"/>
                </a:lnTo>
                <a:lnTo>
                  <a:pt x="1828800" y="844295"/>
                </a:lnTo>
                <a:lnTo>
                  <a:pt x="1834896" y="8442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315200" y="3048000"/>
            <a:ext cx="2209799" cy="8381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09104" y="3041904"/>
            <a:ext cx="2223770" cy="844550"/>
          </a:xfrm>
          <a:custGeom>
            <a:avLst/>
            <a:gdLst/>
            <a:ahLst/>
            <a:cxnLst/>
            <a:rect l="l" t="t" r="r" b="b"/>
            <a:pathLst>
              <a:path w="2223770" h="844550">
                <a:moveTo>
                  <a:pt x="2223516" y="844295"/>
                </a:moveTo>
                <a:lnTo>
                  <a:pt x="2223516" y="3048"/>
                </a:lnTo>
                <a:lnTo>
                  <a:pt x="2220468" y="0"/>
                </a:lnTo>
                <a:lnTo>
                  <a:pt x="3048" y="0"/>
                </a:lnTo>
                <a:lnTo>
                  <a:pt x="0" y="3048"/>
                </a:lnTo>
                <a:lnTo>
                  <a:pt x="0" y="844295"/>
                </a:lnTo>
                <a:lnTo>
                  <a:pt x="6096" y="844295"/>
                </a:lnTo>
                <a:lnTo>
                  <a:pt x="6096" y="13716"/>
                </a:lnTo>
                <a:lnTo>
                  <a:pt x="13716" y="6096"/>
                </a:lnTo>
                <a:lnTo>
                  <a:pt x="13716" y="13716"/>
                </a:lnTo>
                <a:lnTo>
                  <a:pt x="2209800" y="13716"/>
                </a:lnTo>
                <a:lnTo>
                  <a:pt x="2209800" y="6096"/>
                </a:lnTo>
                <a:lnTo>
                  <a:pt x="2215896" y="13716"/>
                </a:lnTo>
                <a:lnTo>
                  <a:pt x="2215896" y="844295"/>
                </a:lnTo>
                <a:lnTo>
                  <a:pt x="2223516" y="844295"/>
                </a:lnTo>
                <a:close/>
              </a:path>
              <a:path w="2223770" h="844550">
                <a:moveTo>
                  <a:pt x="13716" y="13716"/>
                </a:moveTo>
                <a:lnTo>
                  <a:pt x="13716" y="6096"/>
                </a:lnTo>
                <a:lnTo>
                  <a:pt x="6096" y="13716"/>
                </a:lnTo>
                <a:lnTo>
                  <a:pt x="13716" y="13716"/>
                </a:lnTo>
                <a:close/>
              </a:path>
              <a:path w="2223770" h="844550">
                <a:moveTo>
                  <a:pt x="13716" y="844295"/>
                </a:moveTo>
                <a:lnTo>
                  <a:pt x="13716" y="13716"/>
                </a:lnTo>
                <a:lnTo>
                  <a:pt x="6096" y="13716"/>
                </a:lnTo>
                <a:lnTo>
                  <a:pt x="6096" y="844295"/>
                </a:lnTo>
                <a:lnTo>
                  <a:pt x="13716" y="844295"/>
                </a:lnTo>
                <a:close/>
              </a:path>
              <a:path w="2223770" h="844550">
                <a:moveTo>
                  <a:pt x="2215896" y="13716"/>
                </a:moveTo>
                <a:lnTo>
                  <a:pt x="2209800" y="6096"/>
                </a:lnTo>
                <a:lnTo>
                  <a:pt x="2209800" y="13716"/>
                </a:lnTo>
                <a:lnTo>
                  <a:pt x="2215896" y="13716"/>
                </a:lnTo>
                <a:close/>
              </a:path>
              <a:path w="2223770" h="844550">
                <a:moveTo>
                  <a:pt x="2215896" y="844295"/>
                </a:moveTo>
                <a:lnTo>
                  <a:pt x="2215896" y="13716"/>
                </a:lnTo>
                <a:lnTo>
                  <a:pt x="2209800" y="13716"/>
                </a:lnTo>
                <a:lnTo>
                  <a:pt x="2209800" y="844295"/>
                </a:lnTo>
                <a:lnTo>
                  <a:pt x="2215896" y="8442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414003" y="2513075"/>
            <a:ext cx="146303" cy="1417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382000" y="2499360"/>
            <a:ext cx="210312" cy="1722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018275" y="2513075"/>
            <a:ext cx="147827" cy="14173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987796" y="2499360"/>
            <a:ext cx="208788" cy="17221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34000" y="2286001"/>
            <a:ext cx="1796795" cy="1524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34000" y="2209800"/>
            <a:ext cx="1809114" cy="228600"/>
          </a:xfrm>
          <a:custGeom>
            <a:avLst/>
            <a:gdLst/>
            <a:ahLst/>
            <a:cxnLst/>
            <a:rect l="l" t="t" r="r" b="b"/>
            <a:pathLst>
              <a:path w="1809115" h="274319">
                <a:moveTo>
                  <a:pt x="1808988" y="271272"/>
                </a:moveTo>
                <a:lnTo>
                  <a:pt x="1808988" y="3048"/>
                </a:lnTo>
                <a:lnTo>
                  <a:pt x="1805940" y="0"/>
                </a:lnTo>
                <a:lnTo>
                  <a:pt x="3048" y="0"/>
                </a:lnTo>
                <a:lnTo>
                  <a:pt x="0" y="3048"/>
                </a:lnTo>
                <a:lnTo>
                  <a:pt x="0" y="271272"/>
                </a:lnTo>
                <a:lnTo>
                  <a:pt x="3048" y="274320"/>
                </a:lnTo>
                <a:lnTo>
                  <a:pt x="6096" y="274320"/>
                </a:lnTo>
                <a:lnTo>
                  <a:pt x="6096" y="13716"/>
                </a:lnTo>
                <a:lnTo>
                  <a:pt x="13716" y="6096"/>
                </a:lnTo>
                <a:lnTo>
                  <a:pt x="13716" y="13716"/>
                </a:lnTo>
                <a:lnTo>
                  <a:pt x="1796796" y="13716"/>
                </a:lnTo>
                <a:lnTo>
                  <a:pt x="1796796" y="6096"/>
                </a:lnTo>
                <a:lnTo>
                  <a:pt x="1802892" y="13716"/>
                </a:lnTo>
                <a:lnTo>
                  <a:pt x="1802892" y="274320"/>
                </a:lnTo>
                <a:lnTo>
                  <a:pt x="1805940" y="274320"/>
                </a:lnTo>
                <a:lnTo>
                  <a:pt x="1808988" y="271272"/>
                </a:lnTo>
                <a:close/>
              </a:path>
              <a:path w="1809115" h="274319">
                <a:moveTo>
                  <a:pt x="13716" y="13716"/>
                </a:moveTo>
                <a:lnTo>
                  <a:pt x="13716" y="6096"/>
                </a:lnTo>
                <a:lnTo>
                  <a:pt x="6096" y="13716"/>
                </a:lnTo>
                <a:lnTo>
                  <a:pt x="13716" y="13716"/>
                </a:lnTo>
                <a:close/>
              </a:path>
              <a:path w="1809115" h="274319">
                <a:moveTo>
                  <a:pt x="13716" y="262128"/>
                </a:moveTo>
                <a:lnTo>
                  <a:pt x="13716" y="13716"/>
                </a:lnTo>
                <a:lnTo>
                  <a:pt x="6096" y="13716"/>
                </a:lnTo>
                <a:lnTo>
                  <a:pt x="6096" y="262128"/>
                </a:lnTo>
                <a:lnTo>
                  <a:pt x="13716" y="262128"/>
                </a:lnTo>
                <a:close/>
              </a:path>
              <a:path w="1809115" h="274319">
                <a:moveTo>
                  <a:pt x="1802892" y="262128"/>
                </a:moveTo>
                <a:lnTo>
                  <a:pt x="6096" y="262128"/>
                </a:lnTo>
                <a:lnTo>
                  <a:pt x="13716" y="268224"/>
                </a:lnTo>
                <a:lnTo>
                  <a:pt x="13716" y="274320"/>
                </a:lnTo>
                <a:lnTo>
                  <a:pt x="1796796" y="274320"/>
                </a:lnTo>
                <a:lnTo>
                  <a:pt x="1796796" y="268224"/>
                </a:lnTo>
                <a:lnTo>
                  <a:pt x="1802892" y="262128"/>
                </a:lnTo>
                <a:close/>
              </a:path>
              <a:path w="1809115" h="274319">
                <a:moveTo>
                  <a:pt x="13716" y="274320"/>
                </a:moveTo>
                <a:lnTo>
                  <a:pt x="13716" y="268224"/>
                </a:lnTo>
                <a:lnTo>
                  <a:pt x="6096" y="262128"/>
                </a:lnTo>
                <a:lnTo>
                  <a:pt x="6096" y="274320"/>
                </a:lnTo>
                <a:lnTo>
                  <a:pt x="13716" y="274320"/>
                </a:lnTo>
                <a:close/>
              </a:path>
              <a:path w="1809115" h="274319">
                <a:moveTo>
                  <a:pt x="1802892" y="13716"/>
                </a:moveTo>
                <a:lnTo>
                  <a:pt x="1796796" y="6096"/>
                </a:lnTo>
                <a:lnTo>
                  <a:pt x="1796796" y="13716"/>
                </a:lnTo>
                <a:lnTo>
                  <a:pt x="1802892" y="13716"/>
                </a:lnTo>
                <a:close/>
              </a:path>
              <a:path w="1809115" h="274319">
                <a:moveTo>
                  <a:pt x="1802892" y="262128"/>
                </a:moveTo>
                <a:lnTo>
                  <a:pt x="1802892" y="13716"/>
                </a:lnTo>
                <a:lnTo>
                  <a:pt x="1796796" y="13716"/>
                </a:lnTo>
                <a:lnTo>
                  <a:pt x="1796796" y="262128"/>
                </a:lnTo>
                <a:lnTo>
                  <a:pt x="1802892" y="262128"/>
                </a:lnTo>
                <a:close/>
              </a:path>
              <a:path w="1809115" h="274319">
                <a:moveTo>
                  <a:pt x="1802892" y="274320"/>
                </a:moveTo>
                <a:lnTo>
                  <a:pt x="1802892" y="262128"/>
                </a:lnTo>
                <a:lnTo>
                  <a:pt x="1796796" y="268224"/>
                </a:lnTo>
                <a:lnTo>
                  <a:pt x="1796796" y="274320"/>
                </a:lnTo>
                <a:lnTo>
                  <a:pt x="1802892" y="2743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486400" y="2286000"/>
            <a:ext cx="157226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Times New Roman"/>
                <a:cs typeface="Times New Roman"/>
              </a:rPr>
              <a:t>Stakeholder (TSN</a:t>
            </a:r>
            <a:r>
              <a:rPr sz="800" spc="-13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member)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391400" y="2286000"/>
            <a:ext cx="2138171" cy="1859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35" name="object 35"/>
          <p:cNvSpPr/>
          <p:nvPr/>
        </p:nvSpPr>
        <p:spPr>
          <a:xfrm>
            <a:off x="7391400" y="2209800"/>
            <a:ext cx="2152015" cy="274320"/>
          </a:xfrm>
          <a:custGeom>
            <a:avLst/>
            <a:gdLst/>
            <a:ahLst/>
            <a:cxnLst/>
            <a:rect l="l" t="t" r="r" b="b"/>
            <a:pathLst>
              <a:path w="2152015" h="274319">
                <a:moveTo>
                  <a:pt x="2151888" y="271272"/>
                </a:moveTo>
                <a:lnTo>
                  <a:pt x="2151888" y="3048"/>
                </a:lnTo>
                <a:lnTo>
                  <a:pt x="2148840" y="0"/>
                </a:lnTo>
                <a:lnTo>
                  <a:pt x="3048" y="0"/>
                </a:lnTo>
                <a:lnTo>
                  <a:pt x="0" y="3048"/>
                </a:lnTo>
                <a:lnTo>
                  <a:pt x="0" y="271272"/>
                </a:lnTo>
                <a:lnTo>
                  <a:pt x="3048" y="274320"/>
                </a:lnTo>
                <a:lnTo>
                  <a:pt x="6096" y="274320"/>
                </a:lnTo>
                <a:lnTo>
                  <a:pt x="6096" y="13716"/>
                </a:lnTo>
                <a:lnTo>
                  <a:pt x="13716" y="6096"/>
                </a:lnTo>
                <a:lnTo>
                  <a:pt x="13716" y="13716"/>
                </a:lnTo>
                <a:lnTo>
                  <a:pt x="2138172" y="13716"/>
                </a:lnTo>
                <a:lnTo>
                  <a:pt x="2138172" y="6096"/>
                </a:lnTo>
                <a:lnTo>
                  <a:pt x="2144268" y="13716"/>
                </a:lnTo>
                <a:lnTo>
                  <a:pt x="2144268" y="274320"/>
                </a:lnTo>
                <a:lnTo>
                  <a:pt x="2148840" y="274320"/>
                </a:lnTo>
                <a:lnTo>
                  <a:pt x="2151888" y="271272"/>
                </a:lnTo>
                <a:close/>
              </a:path>
              <a:path w="2152015" h="274319">
                <a:moveTo>
                  <a:pt x="13716" y="13716"/>
                </a:moveTo>
                <a:lnTo>
                  <a:pt x="13716" y="6096"/>
                </a:lnTo>
                <a:lnTo>
                  <a:pt x="6096" y="13716"/>
                </a:lnTo>
                <a:lnTo>
                  <a:pt x="13716" y="13716"/>
                </a:lnTo>
                <a:close/>
              </a:path>
              <a:path w="2152015" h="274319">
                <a:moveTo>
                  <a:pt x="13716" y="262128"/>
                </a:moveTo>
                <a:lnTo>
                  <a:pt x="13716" y="13716"/>
                </a:lnTo>
                <a:lnTo>
                  <a:pt x="6096" y="13716"/>
                </a:lnTo>
                <a:lnTo>
                  <a:pt x="6096" y="262128"/>
                </a:lnTo>
                <a:lnTo>
                  <a:pt x="13716" y="262128"/>
                </a:lnTo>
                <a:close/>
              </a:path>
              <a:path w="2152015" h="274319">
                <a:moveTo>
                  <a:pt x="2144268" y="262128"/>
                </a:moveTo>
                <a:lnTo>
                  <a:pt x="6096" y="262128"/>
                </a:lnTo>
                <a:lnTo>
                  <a:pt x="13716" y="268224"/>
                </a:lnTo>
                <a:lnTo>
                  <a:pt x="13716" y="274320"/>
                </a:lnTo>
                <a:lnTo>
                  <a:pt x="2138172" y="274320"/>
                </a:lnTo>
                <a:lnTo>
                  <a:pt x="2138172" y="268224"/>
                </a:lnTo>
                <a:lnTo>
                  <a:pt x="2144268" y="262128"/>
                </a:lnTo>
                <a:close/>
              </a:path>
              <a:path w="2152015" h="274319">
                <a:moveTo>
                  <a:pt x="13716" y="274320"/>
                </a:moveTo>
                <a:lnTo>
                  <a:pt x="13716" y="268224"/>
                </a:lnTo>
                <a:lnTo>
                  <a:pt x="6096" y="262128"/>
                </a:lnTo>
                <a:lnTo>
                  <a:pt x="6096" y="274320"/>
                </a:lnTo>
                <a:lnTo>
                  <a:pt x="13716" y="274320"/>
                </a:lnTo>
                <a:close/>
              </a:path>
              <a:path w="2152015" h="274319">
                <a:moveTo>
                  <a:pt x="2144268" y="13716"/>
                </a:moveTo>
                <a:lnTo>
                  <a:pt x="2138172" y="6096"/>
                </a:lnTo>
                <a:lnTo>
                  <a:pt x="2138172" y="13716"/>
                </a:lnTo>
                <a:lnTo>
                  <a:pt x="2144268" y="13716"/>
                </a:lnTo>
                <a:close/>
              </a:path>
              <a:path w="2152015" h="274319">
                <a:moveTo>
                  <a:pt x="2144268" y="262128"/>
                </a:moveTo>
                <a:lnTo>
                  <a:pt x="2144268" y="13716"/>
                </a:lnTo>
                <a:lnTo>
                  <a:pt x="2138172" y="13716"/>
                </a:lnTo>
                <a:lnTo>
                  <a:pt x="2138172" y="262128"/>
                </a:lnTo>
                <a:lnTo>
                  <a:pt x="2144268" y="262128"/>
                </a:lnTo>
                <a:close/>
              </a:path>
              <a:path w="2152015" h="274319">
                <a:moveTo>
                  <a:pt x="2144268" y="274320"/>
                </a:moveTo>
                <a:lnTo>
                  <a:pt x="2144268" y="262128"/>
                </a:lnTo>
                <a:lnTo>
                  <a:pt x="2138172" y="268224"/>
                </a:lnTo>
                <a:lnTo>
                  <a:pt x="2138172" y="274320"/>
                </a:lnTo>
                <a:lnTo>
                  <a:pt x="2144268" y="2743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7467600" y="2286000"/>
            <a:ext cx="1214120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700" spc="-5" dirty="0">
                <a:latin typeface="Times New Roman"/>
                <a:cs typeface="Times New Roman"/>
              </a:rPr>
              <a:t>Assigned </a:t>
            </a:r>
            <a:r>
              <a:rPr sz="700" dirty="0">
                <a:latin typeface="Times New Roman"/>
                <a:cs typeface="Times New Roman"/>
              </a:rPr>
              <a:t>role to</a:t>
            </a:r>
            <a:r>
              <a:rPr sz="700" spc="-100" dirty="0">
                <a:latin typeface="Times New Roman"/>
                <a:cs typeface="Times New Roman"/>
              </a:rPr>
              <a:t> </a:t>
            </a:r>
            <a:r>
              <a:rPr sz="700" dirty="0">
                <a:latin typeface="Times New Roman"/>
                <a:cs typeface="Times New Roman"/>
              </a:rPr>
              <a:t>play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57200" y="3886199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0" y="3428999"/>
                </a:moveTo>
                <a:lnTo>
                  <a:pt x="9143999" y="3428999"/>
                </a:lnTo>
                <a:lnTo>
                  <a:pt x="9143999" y="0"/>
                </a:lnTo>
                <a:lnTo>
                  <a:pt x="0" y="0"/>
                </a:lnTo>
                <a:lnTo>
                  <a:pt x="0" y="3428999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486400" y="6477000"/>
            <a:ext cx="4038599" cy="55473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5565137" y="6506969"/>
            <a:ext cx="3878579" cy="481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latin typeface="Times New Roman" pitchFamily="18" charset="0"/>
                <a:cs typeface="Times New Roman" pitchFamily="18" charset="0"/>
              </a:rPr>
              <a:t>EFCCC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700" spc="1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EEFRI</a:t>
            </a:r>
            <a:r>
              <a:rPr sz="700" spc="1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need</a:t>
            </a:r>
            <a:r>
              <a:rPr sz="700" spc="1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to seek any support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(technical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and financial)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from concerned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actors and  coordinate the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implementation of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the identified directions, in the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short term,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700" spc="1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demonstrate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high  performance as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per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identified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TSN mandates and functions (the ToR). Support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PATSPO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other 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organizations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in further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strengthening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the TSN will have higher impact, hence encouraged and</a:t>
            </a:r>
            <a:r>
              <a:rPr sz="7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appreciated</a:t>
            </a:r>
            <a:r>
              <a:rPr sz="900" spc="-5" dirty="0">
                <a:latin typeface="Times New Roman" pitchFamily="18" charset="0"/>
                <a:cs typeface="Times New Roman" pitchFamily="18" charset="0"/>
              </a:rPr>
              <a:t>.</a:t>
            </a:r>
            <a:endParaRPr sz="9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27050" y="3886200"/>
            <a:ext cx="3810" cy="6350"/>
          </a:xfrm>
          <a:custGeom>
            <a:avLst/>
            <a:gdLst/>
            <a:ahLst/>
            <a:cxnLst/>
            <a:rect l="l" t="t" r="r" b="b"/>
            <a:pathLst>
              <a:path w="3809" h="6350">
                <a:moveTo>
                  <a:pt x="0" y="0"/>
                </a:moveTo>
                <a:lnTo>
                  <a:pt x="0" y="6223"/>
                </a:lnTo>
                <a:lnTo>
                  <a:pt x="3809" y="6223"/>
                </a:lnTo>
                <a:lnTo>
                  <a:pt x="3809" y="0"/>
                </a:lnTo>
                <a:lnTo>
                  <a:pt x="0" y="0"/>
                </a:lnTo>
                <a:close/>
              </a:path>
            </a:pathLst>
          </a:custGeom>
          <a:solidFill>
            <a:srgbClr val="45A9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30859" y="3886200"/>
            <a:ext cx="10160" cy="7620"/>
          </a:xfrm>
          <a:custGeom>
            <a:avLst/>
            <a:gdLst/>
            <a:ahLst/>
            <a:cxnLst/>
            <a:rect l="l" t="t" r="r" b="b"/>
            <a:pathLst>
              <a:path w="10159" h="7620">
                <a:moveTo>
                  <a:pt x="0" y="0"/>
                </a:moveTo>
                <a:lnTo>
                  <a:pt x="0" y="7620"/>
                </a:lnTo>
                <a:lnTo>
                  <a:pt x="10160" y="7620"/>
                </a:lnTo>
                <a:lnTo>
                  <a:pt x="10160" y="0"/>
                </a:lnTo>
                <a:lnTo>
                  <a:pt x="0" y="0"/>
                </a:lnTo>
                <a:close/>
              </a:path>
            </a:pathLst>
          </a:custGeom>
          <a:solidFill>
            <a:srgbClr val="45A9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41019" y="3890009"/>
            <a:ext cx="4721860" cy="0"/>
          </a:xfrm>
          <a:custGeom>
            <a:avLst/>
            <a:gdLst/>
            <a:ahLst/>
            <a:cxnLst/>
            <a:rect l="l" t="t" r="r" b="b"/>
            <a:pathLst>
              <a:path w="4721860">
                <a:moveTo>
                  <a:pt x="0" y="0"/>
                </a:moveTo>
                <a:lnTo>
                  <a:pt x="4721859" y="0"/>
                </a:lnTo>
              </a:path>
            </a:pathLst>
          </a:custGeom>
          <a:ln w="7620">
            <a:solidFill>
              <a:srgbClr val="45A9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62879" y="3886199"/>
            <a:ext cx="2540" cy="6350"/>
          </a:xfrm>
          <a:custGeom>
            <a:avLst/>
            <a:gdLst/>
            <a:ahLst/>
            <a:cxnLst/>
            <a:rect l="l" t="t" r="r" b="b"/>
            <a:pathLst>
              <a:path w="2539" h="6350">
                <a:moveTo>
                  <a:pt x="0" y="0"/>
                </a:moveTo>
                <a:lnTo>
                  <a:pt x="0" y="5842"/>
                </a:lnTo>
                <a:lnTo>
                  <a:pt x="2539" y="5842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45A9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7050" y="3886200"/>
            <a:ext cx="3810" cy="6350"/>
          </a:xfrm>
          <a:custGeom>
            <a:avLst/>
            <a:gdLst/>
            <a:ahLst/>
            <a:cxnLst/>
            <a:rect l="l" t="t" r="r" b="b"/>
            <a:pathLst>
              <a:path w="3809" h="6350">
                <a:moveTo>
                  <a:pt x="0" y="0"/>
                </a:moveTo>
                <a:lnTo>
                  <a:pt x="0" y="6223"/>
                </a:lnTo>
                <a:lnTo>
                  <a:pt x="3809" y="6223"/>
                </a:lnTo>
                <a:lnTo>
                  <a:pt x="3809" y="0"/>
                </a:lnTo>
                <a:lnTo>
                  <a:pt x="0" y="0"/>
                </a:lnTo>
                <a:close/>
              </a:path>
            </a:pathLst>
          </a:custGeom>
          <a:solidFill>
            <a:srgbClr val="45A9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0859" y="3886200"/>
            <a:ext cx="10160" cy="7620"/>
          </a:xfrm>
          <a:custGeom>
            <a:avLst/>
            <a:gdLst/>
            <a:ahLst/>
            <a:cxnLst/>
            <a:rect l="l" t="t" r="r" b="b"/>
            <a:pathLst>
              <a:path w="10159" h="7620">
                <a:moveTo>
                  <a:pt x="0" y="0"/>
                </a:moveTo>
                <a:lnTo>
                  <a:pt x="0" y="7620"/>
                </a:lnTo>
                <a:lnTo>
                  <a:pt x="10160" y="7620"/>
                </a:lnTo>
                <a:lnTo>
                  <a:pt x="10160" y="0"/>
                </a:lnTo>
                <a:lnTo>
                  <a:pt x="0" y="0"/>
                </a:lnTo>
                <a:close/>
              </a:path>
            </a:pathLst>
          </a:custGeom>
          <a:solidFill>
            <a:srgbClr val="45A9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41019" y="3890009"/>
            <a:ext cx="4721860" cy="0"/>
          </a:xfrm>
          <a:custGeom>
            <a:avLst/>
            <a:gdLst/>
            <a:ahLst/>
            <a:cxnLst/>
            <a:rect l="l" t="t" r="r" b="b"/>
            <a:pathLst>
              <a:path w="4721860">
                <a:moveTo>
                  <a:pt x="0" y="0"/>
                </a:moveTo>
                <a:lnTo>
                  <a:pt x="4721859" y="0"/>
                </a:lnTo>
              </a:path>
            </a:pathLst>
          </a:custGeom>
          <a:ln w="7620">
            <a:solidFill>
              <a:srgbClr val="45A9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262879" y="3886199"/>
            <a:ext cx="2540" cy="6350"/>
          </a:xfrm>
          <a:custGeom>
            <a:avLst/>
            <a:gdLst/>
            <a:ahLst/>
            <a:cxnLst/>
            <a:rect l="l" t="t" r="r" b="b"/>
            <a:pathLst>
              <a:path w="2539" h="6350">
                <a:moveTo>
                  <a:pt x="0" y="0"/>
                </a:moveTo>
                <a:lnTo>
                  <a:pt x="0" y="5842"/>
                </a:lnTo>
                <a:lnTo>
                  <a:pt x="2539" y="5842"/>
                </a:lnTo>
                <a:lnTo>
                  <a:pt x="2539" y="0"/>
                </a:lnTo>
                <a:lnTo>
                  <a:pt x="0" y="0"/>
                </a:lnTo>
                <a:close/>
              </a:path>
            </a:pathLst>
          </a:custGeom>
          <a:solidFill>
            <a:srgbClr val="45A9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33400" y="3886200"/>
            <a:ext cx="4724399" cy="53339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69407" y="4331207"/>
            <a:ext cx="88391" cy="8839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27304" y="3886199"/>
            <a:ext cx="4738116" cy="54102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69407" y="4331207"/>
            <a:ext cx="88391" cy="8839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7304" y="3886199"/>
            <a:ext cx="4738370" cy="541020"/>
          </a:xfrm>
          <a:custGeom>
            <a:avLst/>
            <a:gdLst/>
            <a:ahLst/>
            <a:cxnLst/>
            <a:rect l="l" t="t" r="r" b="b"/>
            <a:pathLst>
              <a:path w="4738370" h="541020">
                <a:moveTo>
                  <a:pt x="4730496" y="7620"/>
                </a:moveTo>
                <a:lnTo>
                  <a:pt x="4724400" y="0"/>
                </a:lnTo>
                <a:lnTo>
                  <a:pt x="0" y="0"/>
                </a:lnTo>
                <a:lnTo>
                  <a:pt x="0" y="537972"/>
                </a:lnTo>
                <a:lnTo>
                  <a:pt x="3048" y="541020"/>
                </a:lnTo>
                <a:lnTo>
                  <a:pt x="6096" y="541020"/>
                </a:lnTo>
                <a:lnTo>
                  <a:pt x="6096" y="7620"/>
                </a:lnTo>
                <a:lnTo>
                  <a:pt x="13716" y="0"/>
                </a:lnTo>
                <a:lnTo>
                  <a:pt x="13716" y="7620"/>
                </a:lnTo>
                <a:lnTo>
                  <a:pt x="4730496" y="7620"/>
                </a:lnTo>
                <a:close/>
              </a:path>
              <a:path w="4738370" h="541020">
                <a:moveTo>
                  <a:pt x="13716" y="7620"/>
                </a:moveTo>
                <a:lnTo>
                  <a:pt x="13716" y="0"/>
                </a:lnTo>
                <a:lnTo>
                  <a:pt x="6096" y="7620"/>
                </a:lnTo>
                <a:lnTo>
                  <a:pt x="13716" y="7620"/>
                </a:lnTo>
                <a:close/>
              </a:path>
              <a:path w="4738370" h="541020">
                <a:moveTo>
                  <a:pt x="13716" y="527304"/>
                </a:moveTo>
                <a:lnTo>
                  <a:pt x="13716" y="7620"/>
                </a:lnTo>
                <a:lnTo>
                  <a:pt x="6096" y="7620"/>
                </a:lnTo>
                <a:lnTo>
                  <a:pt x="6096" y="527304"/>
                </a:lnTo>
                <a:lnTo>
                  <a:pt x="13716" y="527304"/>
                </a:lnTo>
                <a:close/>
              </a:path>
              <a:path w="4738370" h="541020">
                <a:moveTo>
                  <a:pt x="4637200" y="527304"/>
                </a:moveTo>
                <a:lnTo>
                  <a:pt x="6096" y="527304"/>
                </a:lnTo>
                <a:lnTo>
                  <a:pt x="13716" y="533400"/>
                </a:lnTo>
                <a:lnTo>
                  <a:pt x="13716" y="541020"/>
                </a:lnTo>
                <a:lnTo>
                  <a:pt x="4636008" y="541020"/>
                </a:lnTo>
                <a:lnTo>
                  <a:pt x="4636008" y="531876"/>
                </a:lnTo>
                <a:lnTo>
                  <a:pt x="4637200" y="527304"/>
                </a:lnTo>
                <a:close/>
              </a:path>
              <a:path w="4738370" h="541020">
                <a:moveTo>
                  <a:pt x="13716" y="541020"/>
                </a:moveTo>
                <a:lnTo>
                  <a:pt x="13716" y="533400"/>
                </a:lnTo>
                <a:lnTo>
                  <a:pt x="6096" y="527304"/>
                </a:lnTo>
                <a:lnTo>
                  <a:pt x="6096" y="541020"/>
                </a:lnTo>
                <a:lnTo>
                  <a:pt x="13716" y="541020"/>
                </a:lnTo>
                <a:close/>
              </a:path>
              <a:path w="4738370" h="541020">
                <a:moveTo>
                  <a:pt x="4640580" y="527304"/>
                </a:moveTo>
                <a:lnTo>
                  <a:pt x="4637200" y="527304"/>
                </a:lnTo>
                <a:lnTo>
                  <a:pt x="4636008" y="531876"/>
                </a:lnTo>
                <a:lnTo>
                  <a:pt x="4637532" y="532257"/>
                </a:lnTo>
                <a:lnTo>
                  <a:pt x="4637532" y="530352"/>
                </a:lnTo>
                <a:lnTo>
                  <a:pt x="4640580" y="527304"/>
                </a:lnTo>
                <a:close/>
              </a:path>
              <a:path w="4738370" h="541020">
                <a:moveTo>
                  <a:pt x="4732020" y="452628"/>
                </a:moveTo>
                <a:lnTo>
                  <a:pt x="4732020" y="451104"/>
                </a:lnTo>
                <a:lnTo>
                  <a:pt x="4711401" y="456483"/>
                </a:lnTo>
                <a:lnTo>
                  <a:pt x="4653578" y="514305"/>
                </a:lnTo>
                <a:lnTo>
                  <a:pt x="4648200" y="534924"/>
                </a:lnTo>
                <a:lnTo>
                  <a:pt x="4636008" y="531876"/>
                </a:lnTo>
                <a:lnTo>
                  <a:pt x="4636008" y="541020"/>
                </a:lnTo>
                <a:lnTo>
                  <a:pt x="4643628" y="541020"/>
                </a:lnTo>
                <a:lnTo>
                  <a:pt x="4732020" y="452628"/>
                </a:lnTo>
                <a:close/>
              </a:path>
              <a:path w="4738370" h="541020">
                <a:moveTo>
                  <a:pt x="4738116" y="445008"/>
                </a:moveTo>
                <a:lnTo>
                  <a:pt x="4735068" y="438912"/>
                </a:lnTo>
                <a:lnTo>
                  <a:pt x="4728972" y="438912"/>
                </a:lnTo>
                <a:lnTo>
                  <a:pt x="4658868" y="457200"/>
                </a:lnTo>
                <a:lnTo>
                  <a:pt x="4655820" y="457200"/>
                </a:lnTo>
                <a:lnTo>
                  <a:pt x="4654296" y="458724"/>
                </a:lnTo>
                <a:lnTo>
                  <a:pt x="4654296" y="461772"/>
                </a:lnTo>
                <a:lnTo>
                  <a:pt x="4637200" y="527304"/>
                </a:lnTo>
                <a:lnTo>
                  <a:pt x="4640580" y="527304"/>
                </a:lnTo>
                <a:lnTo>
                  <a:pt x="4653578" y="514305"/>
                </a:lnTo>
                <a:lnTo>
                  <a:pt x="4661916" y="482346"/>
                </a:lnTo>
                <a:lnTo>
                  <a:pt x="4661916" y="469392"/>
                </a:lnTo>
                <a:lnTo>
                  <a:pt x="4666488" y="464820"/>
                </a:lnTo>
                <a:lnTo>
                  <a:pt x="4666488" y="468199"/>
                </a:lnTo>
                <a:lnTo>
                  <a:pt x="4711401" y="456483"/>
                </a:lnTo>
                <a:lnTo>
                  <a:pt x="4727448" y="440436"/>
                </a:lnTo>
                <a:lnTo>
                  <a:pt x="4729407" y="445008"/>
                </a:lnTo>
                <a:lnTo>
                  <a:pt x="4738116" y="445008"/>
                </a:lnTo>
                <a:close/>
              </a:path>
              <a:path w="4738370" h="541020">
                <a:moveTo>
                  <a:pt x="4642104" y="527304"/>
                </a:moveTo>
                <a:lnTo>
                  <a:pt x="4640580" y="527304"/>
                </a:lnTo>
                <a:lnTo>
                  <a:pt x="4637532" y="530352"/>
                </a:lnTo>
                <a:lnTo>
                  <a:pt x="4642104" y="527304"/>
                </a:lnTo>
                <a:close/>
              </a:path>
              <a:path w="4738370" h="541020">
                <a:moveTo>
                  <a:pt x="4642104" y="533400"/>
                </a:moveTo>
                <a:lnTo>
                  <a:pt x="4642104" y="527304"/>
                </a:lnTo>
                <a:lnTo>
                  <a:pt x="4637532" y="530352"/>
                </a:lnTo>
                <a:lnTo>
                  <a:pt x="4637532" y="532257"/>
                </a:lnTo>
                <a:lnTo>
                  <a:pt x="4642104" y="533400"/>
                </a:lnTo>
                <a:close/>
              </a:path>
              <a:path w="4738370" h="541020">
                <a:moveTo>
                  <a:pt x="4653578" y="514305"/>
                </a:moveTo>
                <a:lnTo>
                  <a:pt x="4640580" y="527304"/>
                </a:lnTo>
                <a:lnTo>
                  <a:pt x="4642104" y="527304"/>
                </a:lnTo>
                <a:lnTo>
                  <a:pt x="4642104" y="533400"/>
                </a:lnTo>
                <a:lnTo>
                  <a:pt x="4648200" y="534924"/>
                </a:lnTo>
                <a:lnTo>
                  <a:pt x="4653578" y="514305"/>
                </a:lnTo>
                <a:close/>
              </a:path>
              <a:path w="4738370" h="541020">
                <a:moveTo>
                  <a:pt x="4666488" y="464820"/>
                </a:moveTo>
                <a:lnTo>
                  <a:pt x="4661916" y="469392"/>
                </a:lnTo>
                <a:lnTo>
                  <a:pt x="4665542" y="468446"/>
                </a:lnTo>
                <a:lnTo>
                  <a:pt x="4666488" y="464820"/>
                </a:lnTo>
                <a:close/>
              </a:path>
              <a:path w="4738370" h="541020">
                <a:moveTo>
                  <a:pt x="4665542" y="468446"/>
                </a:moveTo>
                <a:lnTo>
                  <a:pt x="4661916" y="469392"/>
                </a:lnTo>
                <a:lnTo>
                  <a:pt x="4661916" y="482346"/>
                </a:lnTo>
                <a:lnTo>
                  <a:pt x="4665542" y="468446"/>
                </a:lnTo>
                <a:close/>
              </a:path>
              <a:path w="4738370" h="541020">
                <a:moveTo>
                  <a:pt x="4666488" y="468199"/>
                </a:moveTo>
                <a:lnTo>
                  <a:pt x="4666488" y="464820"/>
                </a:lnTo>
                <a:lnTo>
                  <a:pt x="4665542" y="468446"/>
                </a:lnTo>
                <a:lnTo>
                  <a:pt x="4666488" y="468199"/>
                </a:lnTo>
                <a:close/>
              </a:path>
              <a:path w="4738370" h="541020">
                <a:moveTo>
                  <a:pt x="4729407" y="445008"/>
                </a:moveTo>
                <a:lnTo>
                  <a:pt x="4727448" y="440436"/>
                </a:lnTo>
                <a:lnTo>
                  <a:pt x="4711401" y="456483"/>
                </a:lnTo>
                <a:lnTo>
                  <a:pt x="4724400" y="453092"/>
                </a:lnTo>
                <a:lnTo>
                  <a:pt x="4724400" y="445008"/>
                </a:lnTo>
                <a:lnTo>
                  <a:pt x="4729407" y="445008"/>
                </a:lnTo>
                <a:close/>
              </a:path>
              <a:path w="4738370" h="541020">
                <a:moveTo>
                  <a:pt x="4738116" y="445008"/>
                </a:moveTo>
                <a:lnTo>
                  <a:pt x="4738116" y="0"/>
                </a:lnTo>
                <a:lnTo>
                  <a:pt x="4724400" y="0"/>
                </a:lnTo>
                <a:lnTo>
                  <a:pt x="4730496" y="7620"/>
                </a:lnTo>
                <a:lnTo>
                  <a:pt x="4730496" y="438912"/>
                </a:lnTo>
                <a:lnTo>
                  <a:pt x="4735068" y="438912"/>
                </a:lnTo>
                <a:lnTo>
                  <a:pt x="4738116" y="445008"/>
                </a:lnTo>
                <a:close/>
              </a:path>
              <a:path w="4738370" h="541020">
                <a:moveTo>
                  <a:pt x="4730496" y="438912"/>
                </a:moveTo>
                <a:lnTo>
                  <a:pt x="4730496" y="7620"/>
                </a:lnTo>
                <a:lnTo>
                  <a:pt x="4724400" y="7620"/>
                </a:lnTo>
                <a:lnTo>
                  <a:pt x="4724400" y="440105"/>
                </a:lnTo>
                <a:lnTo>
                  <a:pt x="4728972" y="438912"/>
                </a:lnTo>
                <a:lnTo>
                  <a:pt x="4730496" y="438912"/>
                </a:lnTo>
                <a:close/>
              </a:path>
              <a:path w="4738370" h="541020">
                <a:moveTo>
                  <a:pt x="4732020" y="451104"/>
                </a:moveTo>
                <a:lnTo>
                  <a:pt x="4729407" y="445008"/>
                </a:lnTo>
                <a:lnTo>
                  <a:pt x="4724400" y="445008"/>
                </a:lnTo>
                <a:lnTo>
                  <a:pt x="4724400" y="453092"/>
                </a:lnTo>
                <a:lnTo>
                  <a:pt x="4732020" y="451104"/>
                </a:lnTo>
                <a:close/>
              </a:path>
              <a:path w="4738370" h="541020">
                <a:moveTo>
                  <a:pt x="4738116" y="448056"/>
                </a:moveTo>
                <a:lnTo>
                  <a:pt x="4738116" y="445008"/>
                </a:lnTo>
                <a:lnTo>
                  <a:pt x="4729407" y="445008"/>
                </a:lnTo>
                <a:lnTo>
                  <a:pt x="4732020" y="451104"/>
                </a:lnTo>
                <a:lnTo>
                  <a:pt x="4732020" y="452628"/>
                </a:lnTo>
                <a:lnTo>
                  <a:pt x="4735068" y="449580"/>
                </a:lnTo>
                <a:lnTo>
                  <a:pt x="4738116" y="448056"/>
                </a:lnTo>
                <a:close/>
              </a:path>
            </a:pathLst>
          </a:custGeom>
          <a:solidFill>
            <a:srgbClr val="BD4B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533400" y="2186431"/>
            <a:ext cx="4724400" cy="16286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55"/>
              </a:lnSpc>
              <a:spcBef>
                <a:spcPts val="100"/>
              </a:spcBef>
            </a:pPr>
            <a:r>
              <a:rPr sz="800" b="1" spc="-55" dirty="0">
                <a:latin typeface="Times New Roman" pitchFamily="18" charset="0"/>
                <a:cs typeface="Times New Roman" pitchFamily="18" charset="0"/>
              </a:rPr>
              <a:t>Introduction</a:t>
            </a:r>
            <a:endParaRPr sz="800" b="1" dirty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ts val="960"/>
              </a:lnSpc>
              <a:spcBef>
                <a:spcPts val="30"/>
              </a:spcBef>
            </a:pPr>
            <a:r>
              <a:rPr sz="750" spc="-5" dirty="0">
                <a:latin typeface="Times New Roman" pitchFamily="18" charset="0"/>
                <a:cs typeface="Times New Roman" pitchFamily="18" charset="0"/>
              </a:rPr>
              <a:t>Currently, tree seed demand of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Ethiopia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fulfilled through provision of seeds of different qualities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by 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public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and private organizations </a:t>
            </a:r>
            <a:r>
              <a:rPr lang="en-US" sz="750" spc="-5" dirty="0" smtClean="0">
                <a:latin typeface="Times New Roman" pitchFamily="18" charset="0"/>
                <a:cs typeface="Times New Roman" pitchFamily="18" charset="0"/>
              </a:rPr>
              <a:t>and the informal seed suppliers </a:t>
            </a:r>
            <a:r>
              <a:rPr sz="750" spc="-5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country. Maintaining quality and bridging information </a:t>
            </a:r>
            <a:r>
              <a:rPr sz="750" spc="-10" dirty="0">
                <a:latin typeface="Times New Roman" pitchFamily="18" charset="0"/>
                <a:cs typeface="Times New Roman" pitchFamily="18" charset="0"/>
              </a:rPr>
              <a:t>gap 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between suppliers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buyers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found deemed essential.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Thus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establishing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750" spc="-10" dirty="0">
                <a:latin typeface="Times New Roman" pitchFamily="18" charset="0"/>
                <a:cs typeface="Times New Roman" pitchFamily="18" charset="0"/>
              </a:rPr>
              <a:t>Tree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Seed </a:t>
            </a:r>
            <a:r>
              <a:rPr sz="750" spc="-10" dirty="0">
                <a:latin typeface="Times New Roman" pitchFamily="18" charset="0"/>
                <a:cs typeface="Times New Roman" pitchFamily="18" charset="0"/>
              </a:rPr>
              <a:t>Network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(TSN) was  initiated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by the joint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discussion </a:t>
            </a:r>
            <a:r>
              <a:rPr sz="750" spc="-10" dirty="0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sz="750" spc="1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Environment, </a:t>
            </a:r>
            <a:r>
              <a:rPr sz="750" spc="-10" dirty="0">
                <a:latin typeface="Times New Roman" pitchFamily="18" charset="0"/>
                <a:cs typeface="Times New Roman" pitchFamily="18" charset="0"/>
              </a:rPr>
              <a:t>Forest</a:t>
            </a:r>
            <a:r>
              <a:rPr sz="750" spc="1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Climate Change Commission  (EFCCC),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Ethiopian Environment and </a:t>
            </a:r>
            <a:r>
              <a:rPr sz="750" spc="-10" dirty="0">
                <a:latin typeface="Times New Roman" pitchFamily="18" charset="0"/>
                <a:cs typeface="Times New Roman" pitchFamily="18" charset="0"/>
              </a:rPr>
              <a:t>Forest</a:t>
            </a:r>
            <a:r>
              <a:rPr sz="750" spc="1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Research Institute </a:t>
            </a:r>
            <a:r>
              <a:rPr sz="750" spc="-10" dirty="0">
                <a:latin typeface="Times New Roman" pitchFamily="18" charset="0"/>
                <a:cs typeface="Times New Roman" pitchFamily="18" charset="0"/>
              </a:rPr>
              <a:t>(EEFRI)</a:t>
            </a:r>
            <a:r>
              <a:rPr sz="750" spc="1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ICRAF project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Provision of Adequate </a:t>
            </a:r>
            <a:r>
              <a:rPr sz="750" spc="-10" dirty="0">
                <a:latin typeface="Times New Roman" pitchFamily="18" charset="0"/>
                <a:cs typeface="Times New Roman" pitchFamily="18" charset="0"/>
              </a:rPr>
              <a:t>Tree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Seed Portfolios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Ethiopia (PATSPO</a:t>
            </a:r>
            <a:r>
              <a:rPr sz="750" spc="-5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750" spc="-5" dirty="0" smtClean="0">
                <a:latin typeface="Times New Roman" pitchFamily="18" charset="0"/>
                <a:cs typeface="Times New Roman" pitchFamily="18" charset="0"/>
              </a:rPr>
              <a:t>. TSN is</a:t>
            </a:r>
            <a:r>
              <a:rPr sz="75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established </a:t>
            </a:r>
            <a:r>
              <a:rPr lang="en-US" sz="750" spc="-1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75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23-24 May 2019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by the joint 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facilitation of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three organizations (Figure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1).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TSN members </a:t>
            </a:r>
            <a:r>
              <a:rPr lang="en-US" sz="750" spc="-5" dirty="0" smtClean="0">
                <a:latin typeface="Times New Roman" pitchFamily="18" charset="0"/>
                <a:cs typeface="Times New Roman" pitchFamily="18" charset="0"/>
              </a:rPr>
              <a:t>(40 participants) </a:t>
            </a:r>
            <a:r>
              <a:rPr sz="750" spc="-5" dirty="0" smtClean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set Terms of Reference (ToR) of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network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that includes its mandates and</a:t>
            </a:r>
            <a:r>
              <a:rPr sz="750" spc="-1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functions.</a:t>
            </a:r>
          </a:p>
          <a:p>
            <a:pPr marL="38100" marR="80010">
              <a:lnSpc>
                <a:spcPct val="100000"/>
              </a:lnSpc>
              <a:spcBef>
                <a:spcPts val="95"/>
              </a:spcBef>
            </a:pPr>
            <a:r>
              <a:rPr lang="en-US" sz="750" spc="-5" dirty="0" smtClean="0">
                <a:latin typeface="Times New Roman" pitchFamily="18" charset="0"/>
                <a:cs typeface="Times New Roman" pitchFamily="18" charset="0"/>
              </a:rPr>
              <a:t>Afterwards, </a:t>
            </a:r>
            <a:r>
              <a:rPr sz="750" spc="-5" dirty="0" smtClean="0">
                <a:latin typeface="Times New Roman" pitchFamily="18" charset="0"/>
                <a:cs typeface="Times New Roman" pitchFamily="18" charset="0"/>
              </a:rPr>
              <a:t>TSN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has hold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sz="750" spc="-10" dirty="0">
                <a:latin typeface="Times New Roman" pitchFamily="18" charset="0"/>
                <a:cs typeface="Times New Roman" pitchFamily="18" charset="0"/>
              </a:rPr>
              <a:t>second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national consultative meeting on </a:t>
            </a:r>
            <a:r>
              <a:rPr sz="750" spc="-10" dirty="0">
                <a:latin typeface="Times New Roman" pitchFamily="18" charset="0"/>
                <a:cs typeface="Times New Roman" pitchFamily="18" charset="0"/>
              </a:rPr>
              <a:t>19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December 2019, six months after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its 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establishment. TSN members identified main challenges and </a:t>
            </a:r>
            <a:r>
              <a:rPr sz="750" spc="-10" dirty="0">
                <a:latin typeface="Times New Roman" pitchFamily="18" charset="0"/>
                <a:cs typeface="Times New Roman" pitchFamily="18" charset="0"/>
              </a:rPr>
              <a:t>set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directions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750" spc="-10" dirty="0">
                <a:latin typeface="Times New Roman" pitchFamily="18" charset="0"/>
                <a:cs typeface="Times New Roman" pitchFamily="18" charset="0"/>
              </a:rPr>
              <a:t>roles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of stakeholders (Figure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2)  in line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with its objectives. </a:t>
            </a:r>
            <a:r>
              <a:rPr sz="750" spc="-15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also established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an online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platform </a:t>
            </a:r>
            <a:r>
              <a:rPr sz="750" spc="-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communication on </a:t>
            </a:r>
            <a:r>
              <a:rPr sz="750" spc="-10" dirty="0">
                <a:latin typeface="Times New Roman" pitchFamily="18" charset="0"/>
                <a:cs typeface="Times New Roman" pitchFamily="18" charset="0"/>
              </a:rPr>
              <a:t>Google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Drive, </a:t>
            </a:r>
            <a:r>
              <a:rPr lang="en-US" sz="750" u="sng" spc="-5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itchFamily="18" charset="0"/>
                <a:cs typeface="Times New Roman" pitchFamily="18" charset="0"/>
                <a:hlinkClick r:id="rId17"/>
              </a:rPr>
              <a:t>https://drive. google.com/</a:t>
            </a:r>
            <a:r>
              <a:rPr lang="en-US" sz="750" u="sng" spc="-5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itchFamily="18" charset="0"/>
                <a:cs typeface="Times New Roman" pitchFamily="18" charset="0"/>
              </a:rPr>
              <a:t>drive/folders/1OanneJzYxx-dsMrBuMx5Nqx9Mho1KOV6 , </a:t>
            </a:r>
            <a:r>
              <a:rPr sz="750" spc="-5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moment,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and is sharing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information amongst member</a:t>
            </a:r>
            <a:r>
              <a:rPr sz="750" spc="-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50" spc="-5" dirty="0" smtClean="0">
                <a:latin typeface="Times New Roman" pitchFamily="18" charset="0"/>
                <a:cs typeface="Times New Roman" pitchFamily="18" charset="0"/>
              </a:rPr>
              <a:t>stakeholders.</a:t>
            </a:r>
            <a:r>
              <a:rPr lang="en-US" sz="75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09600" y="3886200"/>
            <a:ext cx="4648200" cy="48397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99400"/>
              </a:lnSpc>
              <a:spcBef>
                <a:spcPts val="110"/>
              </a:spcBef>
            </a:pPr>
            <a:r>
              <a:rPr lang="en-US" sz="750" b="1" spc="-5" dirty="0" smtClean="0">
                <a:latin typeface="Times New Roman" pitchFamily="18" charset="0"/>
                <a:cs typeface="Times New Roman" pitchFamily="18" charset="0"/>
              </a:rPr>
              <a:t>Objective </a:t>
            </a:r>
            <a:r>
              <a:rPr lang="en-US" sz="750" b="1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750" b="1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750" b="1" dirty="0" smtClean="0">
                <a:latin typeface="Times New Roman" pitchFamily="18" charset="0"/>
                <a:cs typeface="Times New Roman" pitchFamily="18" charset="0"/>
              </a:rPr>
              <a:t>Tree Seed</a:t>
            </a:r>
            <a:r>
              <a:rPr lang="en-US" sz="750" b="1" spc="-9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50" b="1" dirty="0" smtClean="0">
                <a:latin typeface="Times New Roman" pitchFamily="18" charset="0"/>
                <a:cs typeface="Times New Roman" pitchFamily="18" charset="0"/>
              </a:rPr>
              <a:t>Network </a:t>
            </a:r>
          </a:p>
          <a:p>
            <a:pPr marL="12700" marR="5080" algn="just">
              <a:lnSpc>
                <a:spcPct val="99400"/>
              </a:lnSpc>
              <a:spcBef>
                <a:spcPts val="110"/>
              </a:spcBef>
            </a:pPr>
            <a:r>
              <a:rPr sz="750" spc="-5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overall objective of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750" spc="-10" dirty="0">
                <a:latin typeface="Times New Roman" pitchFamily="18" charset="0"/>
                <a:cs typeface="Times New Roman" pitchFamily="18" charset="0"/>
              </a:rPr>
              <a:t>Tree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Seed </a:t>
            </a:r>
            <a:r>
              <a:rPr sz="750" spc="-10" dirty="0">
                <a:latin typeface="Times New Roman" pitchFamily="18" charset="0"/>
                <a:cs typeface="Times New Roman" pitchFamily="18" charset="0"/>
              </a:rPr>
              <a:t>Network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is to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facilitate adequate provision of quality tree seeds of  required species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parts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country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developing effective tree seed systems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facilitating </a:t>
            </a:r>
            <a:r>
              <a:rPr sz="750" spc="-5">
                <a:latin typeface="Times New Roman" pitchFamily="18" charset="0"/>
                <a:cs typeface="Times New Roman" pitchFamily="18" charset="0"/>
              </a:rPr>
              <a:t>networking </a:t>
            </a:r>
            <a:r>
              <a:rPr sz="750" smtClean="0">
                <a:latin typeface="Times New Roman" pitchFamily="18" charset="0"/>
                <a:cs typeface="Times New Roman" pitchFamily="18" charset="0"/>
              </a:rPr>
              <a:t>among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seed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producers and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users ,thereby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enhance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implementation of CRGE strategy of </a:t>
            </a:r>
            <a:r>
              <a:rPr sz="75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750" spc="-1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50" spc="-5" dirty="0">
                <a:latin typeface="Times New Roman" pitchFamily="18" charset="0"/>
                <a:cs typeface="Times New Roman" pitchFamily="18" charset="0"/>
              </a:rPr>
              <a:t>country.</a:t>
            </a:r>
            <a:endParaRPr sz="7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486400" y="6096000"/>
            <a:ext cx="4038600" cy="304800"/>
          </a:xfrm>
          <a:custGeom>
            <a:avLst/>
            <a:gdLst/>
            <a:ahLst/>
            <a:cxnLst/>
            <a:rect l="l" t="t" r="r" b="b"/>
            <a:pathLst>
              <a:path w="4038600" h="304800">
                <a:moveTo>
                  <a:pt x="4038600" y="254508"/>
                </a:moveTo>
                <a:lnTo>
                  <a:pt x="4038600" y="0"/>
                </a:lnTo>
                <a:lnTo>
                  <a:pt x="4037075" y="254507"/>
                </a:lnTo>
                <a:lnTo>
                  <a:pt x="4000499" y="263651"/>
                </a:lnTo>
                <a:lnTo>
                  <a:pt x="3997451" y="266699"/>
                </a:lnTo>
                <a:lnTo>
                  <a:pt x="3988307" y="303275"/>
                </a:lnTo>
                <a:lnTo>
                  <a:pt x="0" y="304799"/>
                </a:lnTo>
                <a:lnTo>
                  <a:pt x="3988308" y="304799"/>
                </a:lnTo>
                <a:lnTo>
                  <a:pt x="4038600" y="254508"/>
                </a:lnTo>
                <a:close/>
              </a:path>
            </a:pathLst>
          </a:custGeom>
          <a:solidFill>
            <a:srgbClr val="E7F8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474708" y="635050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50291" y="0"/>
                </a:moveTo>
                <a:lnTo>
                  <a:pt x="10667" y="10668"/>
                </a:lnTo>
                <a:lnTo>
                  <a:pt x="0" y="50291"/>
                </a:lnTo>
                <a:lnTo>
                  <a:pt x="50291" y="0"/>
                </a:lnTo>
                <a:close/>
              </a:path>
            </a:pathLst>
          </a:custGeom>
          <a:solidFill>
            <a:srgbClr val="B9C7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494020" y="6095999"/>
            <a:ext cx="4038600" cy="304800"/>
          </a:xfrm>
          <a:custGeom>
            <a:avLst/>
            <a:gdLst/>
            <a:ahLst/>
            <a:cxnLst/>
            <a:rect l="l" t="t" r="r" b="b"/>
            <a:pathLst>
              <a:path w="4038600" h="304800">
                <a:moveTo>
                  <a:pt x="4029490" y="248412"/>
                </a:moveTo>
                <a:lnTo>
                  <a:pt x="0" y="304799"/>
                </a:lnTo>
                <a:lnTo>
                  <a:pt x="3974599" y="304799"/>
                </a:lnTo>
                <a:lnTo>
                  <a:pt x="3974599" y="303278"/>
                </a:lnTo>
                <a:lnTo>
                  <a:pt x="3980687" y="303275"/>
                </a:lnTo>
                <a:lnTo>
                  <a:pt x="3989832" y="266698"/>
                </a:lnTo>
                <a:lnTo>
                  <a:pt x="3992880" y="263651"/>
                </a:lnTo>
                <a:lnTo>
                  <a:pt x="4029453" y="254508"/>
                </a:lnTo>
                <a:lnTo>
                  <a:pt x="4029490" y="248412"/>
                </a:lnTo>
                <a:close/>
              </a:path>
              <a:path w="4038600" h="304800">
                <a:moveTo>
                  <a:pt x="3980686" y="304799"/>
                </a:moveTo>
                <a:lnTo>
                  <a:pt x="3974599" y="303278"/>
                </a:lnTo>
                <a:lnTo>
                  <a:pt x="3974599" y="304799"/>
                </a:lnTo>
                <a:lnTo>
                  <a:pt x="3980686" y="304799"/>
                </a:lnTo>
                <a:close/>
              </a:path>
              <a:path w="4038600" h="304800">
                <a:moveTo>
                  <a:pt x="4032504" y="262128"/>
                </a:moveTo>
                <a:lnTo>
                  <a:pt x="4032504" y="260604"/>
                </a:lnTo>
                <a:lnTo>
                  <a:pt x="4011649" y="266219"/>
                </a:lnTo>
                <a:lnTo>
                  <a:pt x="3992398" y="285469"/>
                </a:lnTo>
                <a:lnTo>
                  <a:pt x="3987194" y="304799"/>
                </a:lnTo>
                <a:lnTo>
                  <a:pt x="3989832" y="304799"/>
                </a:lnTo>
                <a:lnTo>
                  <a:pt x="4032504" y="262128"/>
                </a:lnTo>
                <a:close/>
              </a:path>
              <a:path w="4038600" h="304800">
                <a:moveTo>
                  <a:pt x="4011649" y="266219"/>
                </a:moveTo>
                <a:lnTo>
                  <a:pt x="3996482" y="270302"/>
                </a:lnTo>
                <a:lnTo>
                  <a:pt x="3992398" y="285469"/>
                </a:lnTo>
                <a:lnTo>
                  <a:pt x="4011649" y="266219"/>
                </a:lnTo>
                <a:close/>
              </a:path>
              <a:path w="4038600" h="304800">
                <a:moveTo>
                  <a:pt x="3997452" y="266700"/>
                </a:moveTo>
                <a:lnTo>
                  <a:pt x="3992880" y="271272"/>
                </a:lnTo>
                <a:lnTo>
                  <a:pt x="3996482" y="270302"/>
                </a:lnTo>
                <a:lnTo>
                  <a:pt x="3997452" y="266700"/>
                </a:lnTo>
                <a:close/>
              </a:path>
              <a:path w="4038600" h="304800">
                <a:moveTo>
                  <a:pt x="4038600" y="254508"/>
                </a:moveTo>
                <a:lnTo>
                  <a:pt x="4035552" y="248412"/>
                </a:lnTo>
                <a:lnTo>
                  <a:pt x="4029490" y="248412"/>
                </a:lnTo>
                <a:lnTo>
                  <a:pt x="4029453" y="254508"/>
                </a:lnTo>
                <a:lnTo>
                  <a:pt x="4029461" y="253505"/>
                </a:lnTo>
                <a:lnTo>
                  <a:pt x="4029891" y="254508"/>
                </a:lnTo>
                <a:lnTo>
                  <a:pt x="4038600" y="254508"/>
                </a:lnTo>
                <a:close/>
              </a:path>
              <a:path w="4038600" h="304800">
                <a:moveTo>
                  <a:pt x="4029891" y="254508"/>
                </a:moveTo>
                <a:lnTo>
                  <a:pt x="4029461" y="253505"/>
                </a:lnTo>
                <a:lnTo>
                  <a:pt x="4029453" y="254508"/>
                </a:lnTo>
                <a:lnTo>
                  <a:pt x="4029891" y="254508"/>
                </a:lnTo>
                <a:close/>
              </a:path>
              <a:path w="4038600" h="304800">
                <a:moveTo>
                  <a:pt x="4030980" y="248412"/>
                </a:moveTo>
                <a:lnTo>
                  <a:pt x="4030980" y="7620"/>
                </a:lnTo>
                <a:lnTo>
                  <a:pt x="4029490" y="248412"/>
                </a:lnTo>
                <a:lnTo>
                  <a:pt x="4030980" y="248412"/>
                </a:lnTo>
                <a:close/>
              </a:path>
              <a:path w="4038600" h="304800">
                <a:moveTo>
                  <a:pt x="4038600" y="257556"/>
                </a:moveTo>
                <a:lnTo>
                  <a:pt x="4038600" y="254508"/>
                </a:lnTo>
                <a:lnTo>
                  <a:pt x="4029891" y="254508"/>
                </a:lnTo>
                <a:lnTo>
                  <a:pt x="4032504" y="260604"/>
                </a:lnTo>
                <a:lnTo>
                  <a:pt x="4032504" y="262128"/>
                </a:lnTo>
                <a:lnTo>
                  <a:pt x="4035552" y="259080"/>
                </a:lnTo>
                <a:lnTo>
                  <a:pt x="4038600" y="257556"/>
                </a:lnTo>
                <a:close/>
              </a:path>
              <a:path w="4038600" h="304800">
                <a:moveTo>
                  <a:pt x="4030934" y="7563"/>
                </a:moveTo>
                <a:close/>
              </a:path>
              <a:path w="4038600" h="304800">
                <a:moveTo>
                  <a:pt x="4030934" y="7620"/>
                </a:moveTo>
                <a:close/>
              </a:path>
              <a:path w="4038600" h="304800">
                <a:moveTo>
                  <a:pt x="4038600" y="254508"/>
                </a:moveTo>
                <a:lnTo>
                  <a:pt x="4038600" y="0"/>
                </a:lnTo>
                <a:lnTo>
                  <a:pt x="4030979" y="0"/>
                </a:lnTo>
                <a:lnTo>
                  <a:pt x="4030934" y="7563"/>
                </a:lnTo>
                <a:lnTo>
                  <a:pt x="4030980" y="248412"/>
                </a:lnTo>
                <a:lnTo>
                  <a:pt x="4035552" y="248412"/>
                </a:lnTo>
                <a:lnTo>
                  <a:pt x="4038600" y="254508"/>
                </a:lnTo>
                <a:close/>
              </a:path>
              <a:path w="4038600" h="304800">
                <a:moveTo>
                  <a:pt x="4030980" y="7620"/>
                </a:moveTo>
                <a:close/>
              </a:path>
            </a:pathLst>
          </a:custGeom>
          <a:solidFill>
            <a:srgbClr val="BD4B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486400" y="6096000"/>
            <a:ext cx="4038600" cy="304800"/>
          </a:xfrm>
          <a:custGeom>
            <a:avLst/>
            <a:gdLst/>
            <a:ahLst/>
            <a:cxnLst/>
            <a:rect l="l" t="t" r="r" b="b"/>
            <a:pathLst>
              <a:path w="4038600" h="304800">
                <a:moveTo>
                  <a:pt x="4038600" y="254508"/>
                </a:moveTo>
                <a:lnTo>
                  <a:pt x="4038600" y="0"/>
                </a:lnTo>
                <a:lnTo>
                  <a:pt x="0" y="0"/>
                </a:lnTo>
                <a:lnTo>
                  <a:pt x="0" y="304800"/>
                </a:lnTo>
                <a:lnTo>
                  <a:pt x="3988308" y="304800"/>
                </a:lnTo>
                <a:lnTo>
                  <a:pt x="4038600" y="254508"/>
                </a:lnTo>
                <a:close/>
              </a:path>
            </a:pathLst>
          </a:custGeom>
          <a:solidFill>
            <a:srgbClr val="E7F8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474708" y="635050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50292" y="0"/>
                </a:moveTo>
                <a:lnTo>
                  <a:pt x="10668" y="10668"/>
                </a:lnTo>
                <a:lnTo>
                  <a:pt x="0" y="50292"/>
                </a:lnTo>
                <a:lnTo>
                  <a:pt x="50292" y="0"/>
                </a:lnTo>
                <a:close/>
              </a:path>
            </a:pathLst>
          </a:custGeom>
          <a:solidFill>
            <a:srgbClr val="B9C7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480304" y="6089904"/>
            <a:ext cx="4052570" cy="318770"/>
          </a:xfrm>
          <a:custGeom>
            <a:avLst/>
            <a:gdLst/>
            <a:ahLst/>
            <a:cxnLst/>
            <a:rect l="l" t="t" r="r" b="b"/>
            <a:pathLst>
              <a:path w="4052570" h="318770">
                <a:moveTo>
                  <a:pt x="4052316" y="260604"/>
                </a:moveTo>
                <a:lnTo>
                  <a:pt x="4052316" y="3048"/>
                </a:lnTo>
                <a:lnTo>
                  <a:pt x="4049268" y="0"/>
                </a:lnTo>
                <a:lnTo>
                  <a:pt x="3048" y="0"/>
                </a:lnTo>
                <a:lnTo>
                  <a:pt x="0" y="3048"/>
                </a:lnTo>
                <a:lnTo>
                  <a:pt x="0" y="315468"/>
                </a:lnTo>
                <a:lnTo>
                  <a:pt x="3048" y="318516"/>
                </a:lnTo>
                <a:lnTo>
                  <a:pt x="6096" y="318516"/>
                </a:lnTo>
                <a:lnTo>
                  <a:pt x="6096" y="13716"/>
                </a:lnTo>
                <a:lnTo>
                  <a:pt x="13716" y="6096"/>
                </a:lnTo>
                <a:lnTo>
                  <a:pt x="13716" y="13716"/>
                </a:lnTo>
                <a:lnTo>
                  <a:pt x="4038600" y="13716"/>
                </a:lnTo>
                <a:lnTo>
                  <a:pt x="4038600" y="6096"/>
                </a:lnTo>
                <a:lnTo>
                  <a:pt x="4044696" y="13716"/>
                </a:lnTo>
                <a:lnTo>
                  <a:pt x="4044696" y="254508"/>
                </a:lnTo>
                <a:lnTo>
                  <a:pt x="4049268" y="254508"/>
                </a:lnTo>
                <a:lnTo>
                  <a:pt x="4052316" y="260604"/>
                </a:lnTo>
                <a:close/>
              </a:path>
              <a:path w="4052570" h="318770">
                <a:moveTo>
                  <a:pt x="13716" y="13716"/>
                </a:moveTo>
                <a:lnTo>
                  <a:pt x="13716" y="6096"/>
                </a:lnTo>
                <a:lnTo>
                  <a:pt x="6096" y="13716"/>
                </a:lnTo>
                <a:lnTo>
                  <a:pt x="13716" y="13716"/>
                </a:lnTo>
                <a:close/>
              </a:path>
              <a:path w="4052570" h="318770">
                <a:moveTo>
                  <a:pt x="13716" y="304800"/>
                </a:moveTo>
                <a:lnTo>
                  <a:pt x="13716" y="13716"/>
                </a:lnTo>
                <a:lnTo>
                  <a:pt x="6096" y="13716"/>
                </a:lnTo>
                <a:lnTo>
                  <a:pt x="6096" y="304800"/>
                </a:lnTo>
                <a:lnTo>
                  <a:pt x="13716" y="304800"/>
                </a:lnTo>
                <a:close/>
              </a:path>
              <a:path w="4052570" h="318770">
                <a:moveTo>
                  <a:pt x="3989539" y="304800"/>
                </a:moveTo>
                <a:lnTo>
                  <a:pt x="6096" y="304800"/>
                </a:lnTo>
                <a:lnTo>
                  <a:pt x="13716" y="310896"/>
                </a:lnTo>
                <a:lnTo>
                  <a:pt x="13716" y="318516"/>
                </a:lnTo>
                <a:lnTo>
                  <a:pt x="3988308" y="318516"/>
                </a:lnTo>
                <a:lnTo>
                  <a:pt x="3988308" y="309372"/>
                </a:lnTo>
                <a:lnTo>
                  <a:pt x="3989539" y="304800"/>
                </a:lnTo>
                <a:close/>
              </a:path>
              <a:path w="4052570" h="318770">
                <a:moveTo>
                  <a:pt x="13716" y="318516"/>
                </a:moveTo>
                <a:lnTo>
                  <a:pt x="13716" y="310896"/>
                </a:lnTo>
                <a:lnTo>
                  <a:pt x="6096" y="304800"/>
                </a:lnTo>
                <a:lnTo>
                  <a:pt x="6096" y="318516"/>
                </a:lnTo>
                <a:lnTo>
                  <a:pt x="13716" y="318516"/>
                </a:lnTo>
                <a:close/>
              </a:path>
              <a:path w="4052570" h="318770">
                <a:moveTo>
                  <a:pt x="3992880" y="304800"/>
                </a:moveTo>
                <a:lnTo>
                  <a:pt x="3989539" y="304800"/>
                </a:lnTo>
                <a:lnTo>
                  <a:pt x="3988308" y="309372"/>
                </a:lnTo>
                <a:lnTo>
                  <a:pt x="3989832" y="309753"/>
                </a:lnTo>
                <a:lnTo>
                  <a:pt x="3989832" y="307848"/>
                </a:lnTo>
                <a:lnTo>
                  <a:pt x="3992880" y="304800"/>
                </a:lnTo>
                <a:close/>
              </a:path>
              <a:path w="4052570" h="318770">
                <a:moveTo>
                  <a:pt x="4046220" y="268224"/>
                </a:moveTo>
                <a:lnTo>
                  <a:pt x="4046220" y="266700"/>
                </a:lnTo>
                <a:lnTo>
                  <a:pt x="4025365" y="272314"/>
                </a:lnTo>
                <a:lnTo>
                  <a:pt x="4006114" y="291565"/>
                </a:lnTo>
                <a:lnTo>
                  <a:pt x="4000500" y="312420"/>
                </a:lnTo>
                <a:lnTo>
                  <a:pt x="3988308" y="309372"/>
                </a:lnTo>
                <a:lnTo>
                  <a:pt x="3988308" y="318516"/>
                </a:lnTo>
                <a:lnTo>
                  <a:pt x="3995928" y="318516"/>
                </a:lnTo>
                <a:lnTo>
                  <a:pt x="4046220" y="268224"/>
                </a:lnTo>
                <a:close/>
              </a:path>
              <a:path w="4052570" h="318770">
                <a:moveTo>
                  <a:pt x="4052316" y="260604"/>
                </a:moveTo>
                <a:lnTo>
                  <a:pt x="4049268" y="254508"/>
                </a:lnTo>
                <a:lnTo>
                  <a:pt x="4043172" y="254508"/>
                </a:lnTo>
                <a:lnTo>
                  <a:pt x="4003548" y="265176"/>
                </a:lnTo>
                <a:lnTo>
                  <a:pt x="4000500" y="265176"/>
                </a:lnTo>
                <a:lnTo>
                  <a:pt x="3998976" y="266700"/>
                </a:lnTo>
                <a:lnTo>
                  <a:pt x="3998976" y="269748"/>
                </a:lnTo>
                <a:lnTo>
                  <a:pt x="3989539" y="304800"/>
                </a:lnTo>
                <a:lnTo>
                  <a:pt x="3992880" y="304800"/>
                </a:lnTo>
                <a:lnTo>
                  <a:pt x="4006114" y="291565"/>
                </a:lnTo>
                <a:lnTo>
                  <a:pt x="4006596" y="289777"/>
                </a:lnTo>
                <a:lnTo>
                  <a:pt x="4006596" y="277368"/>
                </a:lnTo>
                <a:lnTo>
                  <a:pt x="4011168" y="272796"/>
                </a:lnTo>
                <a:lnTo>
                  <a:pt x="4011168" y="276137"/>
                </a:lnTo>
                <a:lnTo>
                  <a:pt x="4025365" y="272314"/>
                </a:lnTo>
                <a:lnTo>
                  <a:pt x="4041648" y="256032"/>
                </a:lnTo>
                <a:lnTo>
                  <a:pt x="4043607" y="260604"/>
                </a:lnTo>
                <a:lnTo>
                  <a:pt x="4052316" y="260604"/>
                </a:lnTo>
                <a:close/>
              </a:path>
              <a:path w="4052570" h="318770">
                <a:moveTo>
                  <a:pt x="3994404" y="304800"/>
                </a:moveTo>
                <a:lnTo>
                  <a:pt x="3992880" y="304800"/>
                </a:lnTo>
                <a:lnTo>
                  <a:pt x="3989832" y="307848"/>
                </a:lnTo>
                <a:lnTo>
                  <a:pt x="3994404" y="304800"/>
                </a:lnTo>
                <a:close/>
              </a:path>
              <a:path w="4052570" h="318770">
                <a:moveTo>
                  <a:pt x="3994404" y="310896"/>
                </a:moveTo>
                <a:lnTo>
                  <a:pt x="3994404" y="304800"/>
                </a:lnTo>
                <a:lnTo>
                  <a:pt x="3989832" y="307848"/>
                </a:lnTo>
                <a:lnTo>
                  <a:pt x="3989832" y="309753"/>
                </a:lnTo>
                <a:lnTo>
                  <a:pt x="3994404" y="310896"/>
                </a:lnTo>
                <a:close/>
              </a:path>
              <a:path w="4052570" h="318770">
                <a:moveTo>
                  <a:pt x="4006114" y="291565"/>
                </a:moveTo>
                <a:lnTo>
                  <a:pt x="3992880" y="304800"/>
                </a:lnTo>
                <a:lnTo>
                  <a:pt x="3994404" y="304800"/>
                </a:lnTo>
                <a:lnTo>
                  <a:pt x="3994404" y="310896"/>
                </a:lnTo>
                <a:lnTo>
                  <a:pt x="4000500" y="312420"/>
                </a:lnTo>
                <a:lnTo>
                  <a:pt x="4006114" y="291565"/>
                </a:lnTo>
                <a:close/>
              </a:path>
              <a:path w="4052570" h="318770">
                <a:moveTo>
                  <a:pt x="4011168" y="272796"/>
                </a:moveTo>
                <a:lnTo>
                  <a:pt x="4006596" y="277368"/>
                </a:lnTo>
                <a:lnTo>
                  <a:pt x="4010198" y="276398"/>
                </a:lnTo>
                <a:lnTo>
                  <a:pt x="4011168" y="272796"/>
                </a:lnTo>
                <a:close/>
              </a:path>
              <a:path w="4052570" h="318770">
                <a:moveTo>
                  <a:pt x="4010198" y="276398"/>
                </a:moveTo>
                <a:lnTo>
                  <a:pt x="4006596" y="277368"/>
                </a:lnTo>
                <a:lnTo>
                  <a:pt x="4006596" y="289777"/>
                </a:lnTo>
                <a:lnTo>
                  <a:pt x="4010198" y="276398"/>
                </a:lnTo>
                <a:close/>
              </a:path>
              <a:path w="4052570" h="318770">
                <a:moveTo>
                  <a:pt x="4011168" y="276137"/>
                </a:moveTo>
                <a:lnTo>
                  <a:pt x="4011168" y="272796"/>
                </a:lnTo>
                <a:lnTo>
                  <a:pt x="4010198" y="276398"/>
                </a:lnTo>
                <a:lnTo>
                  <a:pt x="4011168" y="276137"/>
                </a:lnTo>
                <a:close/>
              </a:path>
              <a:path w="4052570" h="318770">
                <a:moveTo>
                  <a:pt x="4043607" y="260604"/>
                </a:moveTo>
                <a:lnTo>
                  <a:pt x="4041648" y="256032"/>
                </a:lnTo>
                <a:lnTo>
                  <a:pt x="4025365" y="272314"/>
                </a:lnTo>
                <a:lnTo>
                  <a:pt x="4038600" y="268751"/>
                </a:lnTo>
                <a:lnTo>
                  <a:pt x="4038600" y="260604"/>
                </a:lnTo>
                <a:lnTo>
                  <a:pt x="4043607" y="260604"/>
                </a:lnTo>
                <a:close/>
              </a:path>
              <a:path w="4052570" h="318770">
                <a:moveTo>
                  <a:pt x="4044696" y="13716"/>
                </a:moveTo>
                <a:lnTo>
                  <a:pt x="4038600" y="6096"/>
                </a:lnTo>
                <a:lnTo>
                  <a:pt x="4038600" y="13716"/>
                </a:lnTo>
                <a:lnTo>
                  <a:pt x="4044696" y="13716"/>
                </a:lnTo>
                <a:close/>
              </a:path>
              <a:path w="4052570" h="318770">
                <a:moveTo>
                  <a:pt x="4044696" y="254508"/>
                </a:moveTo>
                <a:lnTo>
                  <a:pt x="4044696" y="13716"/>
                </a:lnTo>
                <a:lnTo>
                  <a:pt x="4038600" y="13716"/>
                </a:lnTo>
                <a:lnTo>
                  <a:pt x="4038600" y="255738"/>
                </a:lnTo>
                <a:lnTo>
                  <a:pt x="4043172" y="254508"/>
                </a:lnTo>
                <a:lnTo>
                  <a:pt x="4044696" y="254508"/>
                </a:lnTo>
                <a:close/>
              </a:path>
              <a:path w="4052570" h="318770">
                <a:moveTo>
                  <a:pt x="4046220" y="266700"/>
                </a:moveTo>
                <a:lnTo>
                  <a:pt x="4043607" y="260604"/>
                </a:lnTo>
                <a:lnTo>
                  <a:pt x="4038600" y="260604"/>
                </a:lnTo>
                <a:lnTo>
                  <a:pt x="4038600" y="268751"/>
                </a:lnTo>
                <a:lnTo>
                  <a:pt x="4046220" y="266700"/>
                </a:lnTo>
                <a:close/>
              </a:path>
              <a:path w="4052570" h="318770">
                <a:moveTo>
                  <a:pt x="4052316" y="263652"/>
                </a:moveTo>
                <a:lnTo>
                  <a:pt x="4052316" y="260604"/>
                </a:lnTo>
                <a:lnTo>
                  <a:pt x="4043607" y="260604"/>
                </a:lnTo>
                <a:lnTo>
                  <a:pt x="4046220" y="266700"/>
                </a:lnTo>
                <a:lnTo>
                  <a:pt x="4046220" y="268224"/>
                </a:lnTo>
                <a:lnTo>
                  <a:pt x="4049268" y="265176"/>
                </a:lnTo>
                <a:lnTo>
                  <a:pt x="4052316" y="263652"/>
                </a:lnTo>
                <a:close/>
              </a:path>
            </a:pathLst>
          </a:custGeom>
          <a:solidFill>
            <a:srgbClr val="BD4B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5923277" y="6151877"/>
            <a:ext cx="316166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15" dirty="0">
                <a:latin typeface="Times New Roman"/>
                <a:cs typeface="Times New Roman"/>
              </a:rPr>
              <a:t>Figure </a:t>
            </a:r>
            <a:r>
              <a:rPr sz="700" spc="-5" dirty="0">
                <a:latin typeface="Times New Roman"/>
                <a:cs typeface="Times New Roman"/>
              </a:rPr>
              <a:t>2: </a:t>
            </a:r>
            <a:r>
              <a:rPr sz="700" spc="-10" dirty="0">
                <a:latin typeface="Times New Roman"/>
                <a:cs typeface="Times New Roman"/>
              </a:rPr>
              <a:t>How the TSN </a:t>
            </a:r>
            <a:r>
              <a:rPr sz="700" spc="-5" dirty="0">
                <a:latin typeface="Times New Roman"/>
                <a:cs typeface="Times New Roman"/>
              </a:rPr>
              <a:t>operates</a:t>
            </a:r>
            <a:r>
              <a:rPr sz="700" spc="-5" dirty="0">
                <a:latin typeface="Nyala"/>
                <a:cs typeface="Nyala"/>
              </a:rPr>
              <a:t>፡ </a:t>
            </a:r>
            <a:r>
              <a:rPr sz="700" spc="-5" dirty="0">
                <a:latin typeface="Times New Roman"/>
                <a:cs typeface="Times New Roman"/>
              </a:rPr>
              <a:t>stakeholders, identified directions </a:t>
            </a:r>
            <a:r>
              <a:rPr sz="700" spc="-10" dirty="0">
                <a:latin typeface="Times New Roman"/>
                <a:cs typeface="Times New Roman"/>
              </a:rPr>
              <a:t>and</a:t>
            </a:r>
            <a:r>
              <a:rPr sz="700" spc="-105" dirty="0">
                <a:latin typeface="Times New Roman"/>
                <a:cs typeface="Times New Roman"/>
              </a:rPr>
              <a:t> </a:t>
            </a:r>
            <a:r>
              <a:rPr sz="700" spc="-5" dirty="0">
                <a:latin typeface="Times New Roman"/>
                <a:cs typeface="Times New Roman"/>
              </a:rPr>
              <a:t>responsibilities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27304" y="6089904"/>
            <a:ext cx="4890516" cy="31394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27304" y="6089904"/>
            <a:ext cx="4890770" cy="321945"/>
          </a:xfrm>
          <a:custGeom>
            <a:avLst/>
            <a:gdLst/>
            <a:ahLst/>
            <a:cxnLst/>
            <a:rect l="l" t="t" r="r" b="b"/>
            <a:pathLst>
              <a:path w="4890770" h="321945">
                <a:moveTo>
                  <a:pt x="4890516" y="318516"/>
                </a:moveTo>
                <a:lnTo>
                  <a:pt x="4890516" y="3048"/>
                </a:lnTo>
                <a:lnTo>
                  <a:pt x="4887468" y="0"/>
                </a:lnTo>
                <a:lnTo>
                  <a:pt x="3048" y="0"/>
                </a:lnTo>
                <a:lnTo>
                  <a:pt x="0" y="3048"/>
                </a:lnTo>
                <a:lnTo>
                  <a:pt x="0" y="318516"/>
                </a:lnTo>
                <a:lnTo>
                  <a:pt x="3048" y="321564"/>
                </a:lnTo>
                <a:lnTo>
                  <a:pt x="6096" y="321564"/>
                </a:lnTo>
                <a:lnTo>
                  <a:pt x="6096" y="13716"/>
                </a:lnTo>
                <a:lnTo>
                  <a:pt x="13716" y="6096"/>
                </a:lnTo>
                <a:lnTo>
                  <a:pt x="13716" y="13716"/>
                </a:lnTo>
                <a:lnTo>
                  <a:pt x="4876800" y="13716"/>
                </a:lnTo>
                <a:lnTo>
                  <a:pt x="4876800" y="6096"/>
                </a:lnTo>
                <a:lnTo>
                  <a:pt x="4882896" y="13716"/>
                </a:lnTo>
                <a:lnTo>
                  <a:pt x="4882896" y="321564"/>
                </a:lnTo>
                <a:lnTo>
                  <a:pt x="4887468" y="321564"/>
                </a:lnTo>
                <a:lnTo>
                  <a:pt x="4890516" y="318516"/>
                </a:lnTo>
                <a:close/>
              </a:path>
              <a:path w="4890770" h="321945">
                <a:moveTo>
                  <a:pt x="13716" y="13716"/>
                </a:moveTo>
                <a:lnTo>
                  <a:pt x="13716" y="6096"/>
                </a:lnTo>
                <a:lnTo>
                  <a:pt x="6096" y="13716"/>
                </a:lnTo>
                <a:lnTo>
                  <a:pt x="13716" y="13716"/>
                </a:lnTo>
                <a:close/>
              </a:path>
              <a:path w="4890770" h="321945">
                <a:moveTo>
                  <a:pt x="13716" y="307848"/>
                </a:moveTo>
                <a:lnTo>
                  <a:pt x="13716" y="13716"/>
                </a:lnTo>
                <a:lnTo>
                  <a:pt x="6096" y="13716"/>
                </a:lnTo>
                <a:lnTo>
                  <a:pt x="6096" y="307848"/>
                </a:lnTo>
                <a:lnTo>
                  <a:pt x="13716" y="307848"/>
                </a:lnTo>
                <a:close/>
              </a:path>
              <a:path w="4890770" h="321945">
                <a:moveTo>
                  <a:pt x="4882896" y="307848"/>
                </a:moveTo>
                <a:lnTo>
                  <a:pt x="6096" y="307848"/>
                </a:lnTo>
                <a:lnTo>
                  <a:pt x="13716" y="313944"/>
                </a:lnTo>
                <a:lnTo>
                  <a:pt x="13716" y="321564"/>
                </a:lnTo>
                <a:lnTo>
                  <a:pt x="4876800" y="321564"/>
                </a:lnTo>
                <a:lnTo>
                  <a:pt x="4876800" y="313944"/>
                </a:lnTo>
                <a:lnTo>
                  <a:pt x="4882896" y="307848"/>
                </a:lnTo>
                <a:close/>
              </a:path>
              <a:path w="4890770" h="321945">
                <a:moveTo>
                  <a:pt x="13716" y="321564"/>
                </a:moveTo>
                <a:lnTo>
                  <a:pt x="13716" y="313944"/>
                </a:lnTo>
                <a:lnTo>
                  <a:pt x="6096" y="307848"/>
                </a:lnTo>
                <a:lnTo>
                  <a:pt x="6096" y="321564"/>
                </a:lnTo>
                <a:lnTo>
                  <a:pt x="13716" y="321564"/>
                </a:lnTo>
                <a:close/>
              </a:path>
              <a:path w="4890770" h="321945">
                <a:moveTo>
                  <a:pt x="4882896" y="13716"/>
                </a:moveTo>
                <a:lnTo>
                  <a:pt x="4876800" y="6096"/>
                </a:lnTo>
                <a:lnTo>
                  <a:pt x="4876800" y="13716"/>
                </a:lnTo>
                <a:lnTo>
                  <a:pt x="4882896" y="13716"/>
                </a:lnTo>
                <a:close/>
              </a:path>
              <a:path w="4890770" h="321945">
                <a:moveTo>
                  <a:pt x="4882896" y="307848"/>
                </a:moveTo>
                <a:lnTo>
                  <a:pt x="4882896" y="13716"/>
                </a:lnTo>
                <a:lnTo>
                  <a:pt x="4876800" y="13716"/>
                </a:lnTo>
                <a:lnTo>
                  <a:pt x="4876800" y="307848"/>
                </a:lnTo>
                <a:lnTo>
                  <a:pt x="4882896" y="307848"/>
                </a:lnTo>
                <a:close/>
              </a:path>
              <a:path w="4890770" h="321945">
                <a:moveTo>
                  <a:pt x="4882896" y="321564"/>
                </a:moveTo>
                <a:lnTo>
                  <a:pt x="4882896" y="307848"/>
                </a:lnTo>
                <a:lnTo>
                  <a:pt x="4876800" y="313944"/>
                </a:lnTo>
                <a:lnTo>
                  <a:pt x="4876800" y="321564"/>
                </a:lnTo>
                <a:lnTo>
                  <a:pt x="4882896" y="321564"/>
                </a:lnTo>
                <a:close/>
              </a:path>
            </a:pathLst>
          </a:custGeom>
          <a:solidFill>
            <a:srgbClr val="97B8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12139" y="6122921"/>
            <a:ext cx="4551680" cy="22852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85"/>
              </a:spcBef>
            </a:pPr>
            <a:r>
              <a:rPr sz="700" spc="-10" dirty="0">
                <a:latin typeface="Times New Roman" pitchFamily="18" charset="0"/>
                <a:cs typeface="Times New Roman" pitchFamily="18" charset="0"/>
              </a:rPr>
              <a:t>Figure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1፡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Establishment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700" spc="1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national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Tree Teed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Network,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24 May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2019,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presence of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stakeholders, Nexus hotel Addis  Ababa</a:t>
            </a:r>
            <a:endParaRPr sz="7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27304" y="6470904"/>
            <a:ext cx="4890516" cy="63703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27304" y="6470904"/>
            <a:ext cx="4890770" cy="645160"/>
          </a:xfrm>
          <a:custGeom>
            <a:avLst/>
            <a:gdLst/>
            <a:ahLst/>
            <a:cxnLst/>
            <a:rect l="l" t="t" r="r" b="b"/>
            <a:pathLst>
              <a:path w="4890770" h="645159">
                <a:moveTo>
                  <a:pt x="4890516" y="641604"/>
                </a:moveTo>
                <a:lnTo>
                  <a:pt x="4890516" y="3048"/>
                </a:lnTo>
                <a:lnTo>
                  <a:pt x="4887468" y="0"/>
                </a:lnTo>
                <a:lnTo>
                  <a:pt x="3048" y="0"/>
                </a:lnTo>
                <a:lnTo>
                  <a:pt x="0" y="3048"/>
                </a:lnTo>
                <a:lnTo>
                  <a:pt x="0" y="641604"/>
                </a:lnTo>
                <a:lnTo>
                  <a:pt x="3048" y="644652"/>
                </a:lnTo>
                <a:lnTo>
                  <a:pt x="6096" y="644652"/>
                </a:lnTo>
                <a:lnTo>
                  <a:pt x="6096" y="13716"/>
                </a:lnTo>
                <a:lnTo>
                  <a:pt x="13716" y="6096"/>
                </a:lnTo>
                <a:lnTo>
                  <a:pt x="13716" y="13716"/>
                </a:lnTo>
                <a:lnTo>
                  <a:pt x="4876800" y="13716"/>
                </a:lnTo>
                <a:lnTo>
                  <a:pt x="4876800" y="6096"/>
                </a:lnTo>
                <a:lnTo>
                  <a:pt x="4882896" y="13716"/>
                </a:lnTo>
                <a:lnTo>
                  <a:pt x="4882896" y="644652"/>
                </a:lnTo>
                <a:lnTo>
                  <a:pt x="4887468" y="644652"/>
                </a:lnTo>
                <a:lnTo>
                  <a:pt x="4890516" y="641604"/>
                </a:lnTo>
                <a:close/>
              </a:path>
              <a:path w="4890770" h="645159">
                <a:moveTo>
                  <a:pt x="13716" y="13716"/>
                </a:moveTo>
                <a:lnTo>
                  <a:pt x="13716" y="6096"/>
                </a:lnTo>
                <a:lnTo>
                  <a:pt x="6096" y="13716"/>
                </a:lnTo>
                <a:lnTo>
                  <a:pt x="13716" y="13716"/>
                </a:lnTo>
                <a:close/>
              </a:path>
              <a:path w="4890770" h="645159">
                <a:moveTo>
                  <a:pt x="13716" y="630936"/>
                </a:moveTo>
                <a:lnTo>
                  <a:pt x="13716" y="13716"/>
                </a:lnTo>
                <a:lnTo>
                  <a:pt x="6096" y="13716"/>
                </a:lnTo>
                <a:lnTo>
                  <a:pt x="6096" y="630936"/>
                </a:lnTo>
                <a:lnTo>
                  <a:pt x="13716" y="630936"/>
                </a:lnTo>
                <a:close/>
              </a:path>
              <a:path w="4890770" h="645159">
                <a:moveTo>
                  <a:pt x="4882896" y="630936"/>
                </a:moveTo>
                <a:lnTo>
                  <a:pt x="6096" y="630936"/>
                </a:lnTo>
                <a:lnTo>
                  <a:pt x="13716" y="637032"/>
                </a:lnTo>
                <a:lnTo>
                  <a:pt x="13716" y="644652"/>
                </a:lnTo>
                <a:lnTo>
                  <a:pt x="4876800" y="644652"/>
                </a:lnTo>
                <a:lnTo>
                  <a:pt x="4876800" y="637032"/>
                </a:lnTo>
                <a:lnTo>
                  <a:pt x="4882896" y="630936"/>
                </a:lnTo>
                <a:close/>
              </a:path>
              <a:path w="4890770" h="645159">
                <a:moveTo>
                  <a:pt x="13716" y="644652"/>
                </a:moveTo>
                <a:lnTo>
                  <a:pt x="13716" y="637032"/>
                </a:lnTo>
                <a:lnTo>
                  <a:pt x="6096" y="630936"/>
                </a:lnTo>
                <a:lnTo>
                  <a:pt x="6096" y="644652"/>
                </a:lnTo>
                <a:lnTo>
                  <a:pt x="13716" y="644652"/>
                </a:lnTo>
                <a:close/>
              </a:path>
              <a:path w="4890770" h="645159">
                <a:moveTo>
                  <a:pt x="4882896" y="13716"/>
                </a:moveTo>
                <a:lnTo>
                  <a:pt x="4876800" y="6096"/>
                </a:lnTo>
                <a:lnTo>
                  <a:pt x="4876800" y="13716"/>
                </a:lnTo>
                <a:lnTo>
                  <a:pt x="4882896" y="13716"/>
                </a:lnTo>
                <a:close/>
              </a:path>
              <a:path w="4890770" h="645159">
                <a:moveTo>
                  <a:pt x="4882896" y="630936"/>
                </a:moveTo>
                <a:lnTo>
                  <a:pt x="4882896" y="13716"/>
                </a:lnTo>
                <a:lnTo>
                  <a:pt x="4876800" y="13716"/>
                </a:lnTo>
                <a:lnTo>
                  <a:pt x="4876800" y="630936"/>
                </a:lnTo>
                <a:lnTo>
                  <a:pt x="4882896" y="630936"/>
                </a:lnTo>
                <a:close/>
              </a:path>
              <a:path w="4890770" h="645159">
                <a:moveTo>
                  <a:pt x="4882896" y="644652"/>
                </a:moveTo>
                <a:lnTo>
                  <a:pt x="4882896" y="630936"/>
                </a:lnTo>
                <a:lnTo>
                  <a:pt x="4876800" y="637032"/>
                </a:lnTo>
                <a:lnTo>
                  <a:pt x="4876800" y="644652"/>
                </a:lnTo>
                <a:lnTo>
                  <a:pt x="4882896" y="644652"/>
                </a:lnTo>
                <a:close/>
              </a:path>
            </a:pathLst>
          </a:custGeom>
          <a:solidFill>
            <a:srgbClr val="97B8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12139" y="6506969"/>
            <a:ext cx="4718685" cy="558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b="1" spc="-10" dirty="0">
                <a:latin typeface="Times New Roman" pitchFamily="18" charset="0"/>
                <a:cs typeface="Times New Roman" pitchFamily="18" charset="0"/>
              </a:rPr>
              <a:t>Conclusion</a:t>
            </a:r>
            <a:endParaRPr sz="70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00000"/>
              </a:lnSpc>
            </a:pPr>
            <a:r>
              <a:rPr sz="700" spc="-10" dirty="0">
                <a:latin typeface="Times New Roman" pitchFamily="18" charset="0"/>
                <a:cs typeface="Times New Roman" pitchFamily="18" charset="0"/>
              </a:rPr>
              <a:t>The Tree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Seed Networking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Platform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already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established and started functioning as per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set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objectives.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Impact towards 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enhancing success in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afforestation /reforestation and restoration programs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using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seeds depends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the performance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actors in the tree seed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system that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are represented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members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the TSN.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Thus,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TSN members are expected to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closely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work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700" spc="-15" dirty="0">
                <a:latin typeface="Times New Roman" pitchFamily="18" charset="0"/>
                <a:cs typeface="Times New Roman" pitchFamily="18" charset="0"/>
              </a:rPr>
              <a:t>build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partnership to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solve all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problems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encountered in the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tree seed system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through the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course of</a:t>
            </a:r>
            <a:r>
              <a:rPr sz="700" spc="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time.</a:t>
            </a:r>
            <a:endParaRPr sz="7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5410200" y="3886200"/>
            <a:ext cx="1828799" cy="213359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404104" y="3886199"/>
            <a:ext cx="1842770" cy="2141220"/>
          </a:xfrm>
          <a:custGeom>
            <a:avLst/>
            <a:gdLst/>
            <a:ahLst/>
            <a:cxnLst/>
            <a:rect l="l" t="t" r="r" b="b"/>
            <a:pathLst>
              <a:path w="1842770" h="2141220">
                <a:moveTo>
                  <a:pt x="13716" y="2127504"/>
                </a:moveTo>
                <a:lnTo>
                  <a:pt x="13716" y="0"/>
                </a:lnTo>
                <a:lnTo>
                  <a:pt x="0" y="0"/>
                </a:lnTo>
                <a:lnTo>
                  <a:pt x="0" y="2138172"/>
                </a:lnTo>
                <a:lnTo>
                  <a:pt x="3048" y="2141220"/>
                </a:lnTo>
                <a:lnTo>
                  <a:pt x="6096" y="2141220"/>
                </a:lnTo>
                <a:lnTo>
                  <a:pt x="6096" y="2127504"/>
                </a:lnTo>
                <a:lnTo>
                  <a:pt x="13716" y="2127504"/>
                </a:lnTo>
                <a:close/>
              </a:path>
              <a:path w="1842770" h="2141220">
                <a:moveTo>
                  <a:pt x="1834896" y="2127504"/>
                </a:moveTo>
                <a:lnTo>
                  <a:pt x="6096" y="2127504"/>
                </a:lnTo>
                <a:lnTo>
                  <a:pt x="13716" y="2133600"/>
                </a:lnTo>
                <a:lnTo>
                  <a:pt x="13716" y="2141220"/>
                </a:lnTo>
                <a:lnTo>
                  <a:pt x="1828800" y="2141220"/>
                </a:lnTo>
                <a:lnTo>
                  <a:pt x="1828800" y="2133600"/>
                </a:lnTo>
                <a:lnTo>
                  <a:pt x="1834896" y="2127504"/>
                </a:lnTo>
                <a:close/>
              </a:path>
              <a:path w="1842770" h="2141220">
                <a:moveTo>
                  <a:pt x="13716" y="2141220"/>
                </a:moveTo>
                <a:lnTo>
                  <a:pt x="13716" y="2133600"/>
                </a:lnTo>
                <a:lnTo>
                  <a:pt x="6096" y="2127504"/>
                </a:lnTo>
                <a:lnTo>
                  <a:pt x="6096" y="2141220"/>
                </a:lnTo>
                <a:lnTo>
                  <a:pt x="13716" y="2141220"/>
                </a:lnTo>
                <a:close/>
              </a:path>
              <a:path w="1842770" h="2141220">
                <a:moveTo>
                  <a:pt x="1842516" y="2138172"/>
                </a:moveTo>
                <a:lnTo>
                  <a:pt x="1842516" y="0"/>
                </a:lnTo>
                <a:lnTo>
                  <a:pt x="1828800" y="0"/>
                </a:lnTo>
                <a:lnTo>
                  <a:pt x="1828800" y="2127504"/>
                </a:lnTo>
                <a:lnTo>
                  <a:pt x="1834896" y="2127504"/>
                </a:lnTo>
                <a:lnTo>
                  <a:pt x="1834896" y="2141220"/>
                </a:lnTo>
                <a:lnTo>
                  <a:pt x="1839468" y="2141220"/>
                </a:lnTo>
                <a:lnTo>
                  <a:pt x="1842516" y="2138172"/>
                </a:lnTo>
                <a:close/>
              </a:path>
              <a:path w="1842770" h="2141220">
                <a:moveTo>
                  <a:pt x="1834896" y="2141220"/>
                </a:moveTo>
                <a:lnTo>
                  <a:pt x="1834896" y="2127504"/>
                </a:lnTo>
                <a:lnTo>
                  <a:pt x="1828800" y="2133600"/>
                </a:lnTo>
                <a:lnTo>
                  <a:pt x="1828800" y="2141220"/>
                </a:lnTo>
                <a:lnTo>
                  <a:pt x="1834896" y="21412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5488936" y="3073398"/>
            <a:ext cx="1673863" cy="26135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Times New Roman" pitchFamily="18" charset="0"/>
                <a:cs typeface="Times New Roman" pitchFamily="18" charset="0"/>
              </a:rPr>
              <a:t>TSN</a:t>
            </a:r>
            <a:r>
              <a:rPr sz="800" b="1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800" b="1" dirty="0">
                <a:latin typeface="Times New Roman" pitchFamily="18" charset="0"/>
                <a:cs typeface="Times New Roman" pitchFamily="18" charset="0"/>
              </a:rPr>
              <a:t>members:</a:t>
            </a:r>
            <a:endParaRPr sz="800">
              <a:latin typeface="Times New Roman" pitchFamily="18" charset="0"/>
              <a:cs typeface="Times New Roman" pitchFamily="18" charset="0"/>
            </a:endParaRPr>
          </a:p>
          <a:p>
            <a:pPr marL="57150" indent="-44450">
              <a:lnSpc>
                <a:spcPct val="100000"/>
              </a:lnSpc>
              <a:spcBef>
                <a:spcPts val="15"/>
              </a:spcBef>
              <a:buFont typeface="Arial" pitchFamily="34" charset="0"/>
              <a:buChar char="•"/>
            </a:pPr>
            <a:r>
              <a:rPr sz="700" smtClean="0">
                <a:latin typeface="Times New Roman" pitchFamily="18" charset="0"/>
                <a:cs typeface="Times New Roman" pitchFamily="18" charset="0"/>
              </a:rPr>
              <a:t>Forest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Sector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sz="7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Program</a:t>
            </a:r>
            <a:endParaRPr sz="700">
              <a:latin typeface="Times New Roman" pitchFamily="18" charset="0"/>
              <a:cs typeface="Times New Roman" pitchFamily="18" charset="0"/>
            </a:endParaRPr>
          </a:p>
          <a:p>
            <a:pPr marL="57150" marR="48895" indent="-44450">
              <a:lnSpc>
                <a:spcPct val="100000"/>
              </a:lnSpc>
              <a:buFont typeface="Arial" pitchFamily="34" charset="0"/>
              <a:buChar char="•"/>
            </a:pPr>
            <a:r>
              <a:rPr sz="700" spc="-5" smtClean="0">
                <a:latin typeface="Times New Roman" pitchFamily="18" charset="0"/>
                <a:cs typeface="Times New Roman" pitchFamily="18" charset="0"/>
              </a:rPr>
              <a:t>Regional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Bureaus </a:t>
            </a:r>
            <a:r>
              <a:rPr sz="70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spc="-5" smtClean="0">
                <a:latin typeface="Times New Roman" pitchFamily="18" charset="0"/>
                <a:cs typeface="Times New Roman" pitchFamily="18" charset="0"/>
              </a:rPr>
              <a:t>Environment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Forest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Extension,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Forest</a:t>
            </a:r>
            <a:r>
              <a:rPr sz="7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Authorities</a:t>
            </a:r>
            <a:endParaRPr sz="700">
              <a:latin typeface="Times New Roman" pitchFamily="18" charset="0"/>
              <a:cs typeface="Times New Roman" pitchFamily="18" charset="0"/>
            </a:endParaRPr>
          </a:p>
          <a:p>
            <a:pPr marL="57150" indent="-44450">
              <a:lnSpc>
                <a:spcPct val="100000"/>
              </a:lnSpc>
              <a:buFont typeface="Arial" pitchFamily="34" charset="0"/>
              <a:buChar char="•"/>
            </a:pPr>
            <a:r>
              <a:rPr sz="700" spc="-5" smtClean="0">
                <a:latin typeface="Times New Roman" pitchFamily="18" charset="0"/>
                <a:cs typeface="Times New Roman" pitchFamily="18" charset="0"/>
              </a:rPr>
              <a:t>Regional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Offices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Agriculture</a:t>
            </a:r>
            <a:endParaRPr sz="700">
              <a:latin typeface="Times New Roman" pitchFamily="18" charset="0"/>
              <a:cs typeface="Times New Roman" pitchFamily="18" charset="0"/>
            </a:endParaRPr>
          </a:p>
          <a:p>
            <a:pPr marL="57150" marR="320040" indent="-44450">
              <a:lnSpc>
                <a:spcPct val="100000"/>
              </a:lnSpc>
              <a:buFont typeface="Arial" pitchFamily="34" charset="0"/>
              <a:buChar char="•"/>
            </a:pPr>
            <a:r>
              <a:rPr sz="700" smtClean="0">
                <a:latin typeface="Times New Roman" pitchFamily="18" charset="0"/>
                <a:cs typeface="Times New Roman" pitchFamily="18" charset="0"/>
              </a:rPr>
              <a:t>MoA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(SLMP,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Variety release  Directorate, Natural </a:t>
            </a:r>
            <a:r>
              <a:rPr sz="700">
                <a:latin typeface="Times New Roman" pitchFamily="18" charset="0"/>
                <a:cs typeface="Times New Roman" pitchFamily="18" charset="0"/>
              </a:rPr>
              <a:t>Resources  </a:t>
            </a:r>
            <a:r>
              <a:rPr sz="700" spc="-5" smtClean="0">
                <a:latin typeface="Times New Roman" pitchFamily="18" charset="0"/>
                <a:cs typeface="Times New Roman" pitchFamily="18" charset="0"/>
              </a:rPr>
              <a:t>Directorate</a:t>
            </a:r>
            <a:r>
              <a:rPr lang="en-US" sz="700" spc="-5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sz="700">
              <a:latin typeface="Times New Roman" pitchFamily="18" charset="0"/>
              <a:cs typeface="Times New Roman" pitchFamily="18" charset="0"/>
            </a:endParaRPr>
          </a:p>
          <a:p>
            <a:pPr marL="57150" marR="5080" indent="-44450">
              <a:lnSpc>
                <a:spcPct val="100000"/>
              </a:lnSpc>
              <a:buFont typeface="Arial" pitchFamily="34" charset="0"/>
              <a:buChar char="•"/>
            </a:pPr>
            <a:r>
              <a:rPr sz="700" spc="-5" smtClean="0">
                <a:latin typeface="Times New Roman" pitchFamily="18" charset="0"/>
                <a:cs typeface="Times New Roman" pitchFamily="18" charset="0"/>
              </a:rPr>
              <a:t>Addis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Ababa </a:t>
            </a:r>
            <a:r>
              <a:rPr sz="700" spc="-5">
                <a:latin typeface="Times New Roman" pitchFamily="18" charset="0"/>
                <a:cs typeface="Times New Roman" pitchFamily="18" charset="0"/>
              </a:rPr>
              <a:t>City </a:t>
            </a:r>
            <a:r>
              <a:rPr sz="700" spc="-5" smtClean="0">
                <a:latin typeface="Times New Roman" pitchFamily="18" charset="0"/>
                <a:cs typeface="Times New Roman" pitchFamily="18" charset="0"/>
              </a:rPr>
              <a:t>Administration</a:t>
            </a:r>
            <a:endParaRPr sz="700">
              <a:latin typeface="Times New Roman" pitchFamily="18" charset="0"/>
              <a:cs typeface="Times New Roman" pitchFamily="18" charset="0"/>
            </a:endParaRPr>
          </a:p>
          <a:p>
            <a:pPr marL="57150" indent="-44450">
              <a:lnSpc>
                <a:spcPct val="100000"/>
              </a:lnSpc>
              <a:buFont typeface="Arial" pitchFamily="34" charset="0"/>
              <a:buChar char="•"/>
            </a:pPr>
            <a:r>
              <a:rPr sz="700" smtClean="0">
                <a:latin typeface="Times New Roman" pitchFamily="18" charset="0"/>
                <a:cs typeface="Times New Roman" pitchFamily="18" charset="0"/>
              </a:rPr>
              <a:t>Dire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Dawa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city</a:t>
            </a:r>
            <a:r>
              <a:rPr sz="7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Administration</a:t>
            </a:r>
            <a:endParaRPr sz="700">
              <a:latin typeface="Times New Roman" pitchFamily="18" charset="0"/>
              <a:cs typeface="Times New Roman" pitchFamily="18" charset="0"/>
            </a:endParaRPr>
          </a:p>
          <a:p>
            <a:pPr marL="57150" indent="-44450">
              <a:lnSpc>
                <a:spcPct val="100000"/>
              </a:lnSpc>
              <a:buFont typeface="Arial" pitchFamily="34" charset="0"/>
              <a:buChar char="•"/>
            </a:pPr>
            <a:r>
              <a:rPr sz="700" spc="-5" smtClean="0">
                <a:latin typeface="Times New Roman" pitchFamily="18" charset="0"/>
                <a:cs typeface="Times New Roman" pitchFamily="18" charset="0"/>
              </a:rPr>
              <a:t>Forest/Agricultural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Institutes</a:t>
            </a:r>
            <a:endParaRPr sz="700">
              <a:latin typeface="Times New Roman" pitchFamily="18" charset="0"/>
              <a:cs typeface="Times New Roman" pitchFamily="18" charset="0"/>
            </a:endParaRPr>
          </a:p>
          <a:p>
            <a:pPr marL="57150" indent="-44450">
              <a:lnSpc>
                <a:spcPct val="100000"/>
              </a:lnSpc>
              <a:buFont typeface="Arial" pitchFamily="34" charset="0"/>
              <a:buChar char="•"/>
            </a:pPr>
            <a:r>
              <a:rPr sz="700" spc="-5" smtClean="0">
                <a:latin typeface="Times New Roman" pitchFamily="18" charset="0"/>
                <a:cs typeface="Times New Roman" pitchFamily="18" charset="0"/>
              </a:rPr>
              <a:t>Public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Forest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(and Wildlife)</a:t>
            </a:r>
            <a:r>
              <a:rPr sz="7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Enterprises</a:t>
            </a:r>
            <a:endParaRPr sz="700">
              <a:latin typeface="Times New Roman" pitchFamily="18" charset="0"/>
              <a:cs typeface="Times New Roman" pitchFamily="18" charset="0"/>
            </a:endParaRPr>
          </a:p>
          <a:p>
            <a:pPr marL="57150" marR="687705" indent="-44450">
              <a:lnSpc>
                <a:spcPct val="100000"/>
              </a:lnSpc>
              <a:buFont typeface="Arial" pitchFamily="34" charset="0"/>
              <a:buChar char="•"/>
            </a:pPr>
            <a:r>
              <a:rPr sz="700" spc="-5" smtClean="0">
                <a:latin typeface="Times New Roman" pitchFamily="18" charset="0"/>
                <a:cs typeface="Times New Roman" pitchFamily="18" charset="0"/>
              </a:rPr>
              <a:t>Private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Forest Seed 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Suppliers/Enterprises</a:t>
            </a:r>
            <a:endParaRPr sz="700">
              <a:latin typeface="Times New Roman" pitchFamily="18" charset="0"/>
              <a:cs typeface="Times New Roman" pitchFamily="18" charset="0"/>
            </a:endParaRPr>
          </a:p>
          <a:p>
            <a:pPr marL="57150" marR="77470" indent="-44450">
              <a:lnSpc>
                <a:spcPct val="100000"/>
              </a:lnSpc>
              <a:buFont typeface="Arial" pitchFamily="34" charset="0"/>
              <a:buChar char="•"/>
            </a:pPr>
            <a:r>
              <a:rPr sz="7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Seed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Suppliers (sample  representatives)</a:t>
            </a:r>
            <a:endParaRPr sz="700">
              <a:latin typeface="Times New Roman" pitchFamily="18" charset="0"/>
              <a:cs typeface="Times New Roman" pitchFamily="18" charset="0"/>
            </a:endParaRPr>
          </a:p>
          <a:p>
            <a:pPr marL="57150" marR="273685" indent="-44450">
              <a:lnSpc>
                <a:spcPct val="100000"/>
              </a:lnSpc>
              <a:buFont typeface="Arial" pitchFamily="34" charset="0"/>
              <a:buChar char="•"/>
            </a:pPr>
            <a:r>
              <a:rPr sz="7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Public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Procurement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Property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Administration</a:t>
            </a:r>
            <a:r>
              <a:rPr sz="7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Agency</a:t>
            </a:r>
            <a:endParaRPr sz="700">
              <a:latin typeface="Times New Roman" pitchFamily="18" charset="0"/>
              <a:cs typeface="Times New Roman" pitchFamily="18" charset="0"/>
            </a:endParaRPr>
          </a:p>
          <a:p>
            <a:pPr marL="57150" indent="-44450">
              <a:lnSpc>
                <a:spcPct val="100000"/>
              </a:lnSpc>
              <a:buFont typeface="Arial" pitchFamily="34" charset="0"/>
              <a:buChar char="•"/>
            </a:pPr>
            <a:r>
              <a:rPr sz="700" spc="-5" smtClean="0">
                <a:latin typeface="Times New Roman" pitchFamily="18" charset="0"/>
                <a:cs typeface="Times New Roman" pitchFamily="18" charset="0"/>
              </a:rPr>
              <a:t>Ethiopian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Standards Agency</a:t>
            </a:r>
            <a:r>
              <a:rPr sz="7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(ESA)</a:t>
            </a:r>
            <a:endParaRPr sz="700">
              <a:latin typeface="Times New Roman" pitchFamily="18" charset="0"/>
              <a:cs typeface="Times New Roman" pitchFamily="18" charset="0"/>
            </a:endParaRPr>
          </a:p>
          <a:p>
            <a:pPr marL="57150" marR="409575" indent="-44450">
              <a:lnSpc>
                <a:spcPct val="100000"/>
              </a:lnSpc>
              <a:buFont typeface="Arial" pitchFamily="34" charset="0"/>
              <a:buChar char="•"/>
            </a:pPr>
            <a:r>
              <a:rPr sz="700" spc="-5" smtClean="0">
                <a:latin typeface="Times New Roman" pitchFamily="18" charset="0"/>
                <a:cs typeface="Times New Roman" pitchFamily="18" charset="0"/>
              </a:rPr>
              <a:t>Funding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Organizations  (ICRAF,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GIZ, FAO, UNDP,</a:t>
            </a:r>
            <a:r>
              <a:rPr sz="7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etc)</a:t>
            </a:r>
            <a:endParaRPr sz="700">
              <a:latin typeface="Times New Roman" pitchFamily="18" charset="0"/>
              <a:cs typeface="Times New Roman" pitchFamily="18" charset="0"/>
            </a:endParaRPr>
          </a:p>
          <a:p>
            <a:pPr marL="57150" indent="-44450">
              <a:lnSpc>
                <a:spcPct val="100000"/>
              </a:lnSpc>
              <a:buFont typeface="Arial" pitchFamily="34" charset="0"/>
              <a:buChar char="•"/>
            </a:pPr>
            <a:r>
              <a:rPr sz="700" spc="-5" smtClean="0">
                <a:latin typeface="Times New Roman" pitchFamily="18" charset="0"/>
                <a:cs typeface="Times New Roman" pitchFamily="18" charset="0"/>
              </a:rPr>
              <a:t>Ethiopia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Biodiversity Institute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 (EBI)</a:t>
            </a:r>
            <a:endParaRPr sz="700">
              <a:latin typeface="Times New Roman" pitchFamily="18" charset="0"/>
              <a:cs typeface="Times New Roman" pitchFamily="18" charset="0"/>
            </a:endParaRPr>
          </a:p>
          <a:p>
            <a:pPr marL="57150" marR="117475" indent="-44450">
              <a:lnSpc>
                <a:spcPct val="100000"/>
              </a:lnSpc>
              <a:buFont typeface="Arial" pitchFamily="34" charset="0"/>
              <a:buChar char="•"/>
            </a:pPr>
            <a:r>
              <a:rPr sz="700" spc="-5" smtClean="0">
                <a:latin typeface="Times New Roman" pitchFamily="18" charset="0"/>
                <a:cs typeface="Times New Roman" pitchFamily="18" charset="0"/>
              </a:rPr>
              <a:t>Agricultural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Input and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Seed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Quality  Control Authority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Amhara</a:t>
            </a:r>
            <a:r>
              <a:rPr sz="7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Region</a:t>
            </a:r>
            <a:endParaRPr sz="7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7315200" y="3886200"/>
            <a:ext cx="2209799" cy="214731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309104" y="3886199"/>
            <a:ext cx="2223770" cy="2155190"/>
          </a:xfrm>
          <a:custGeom>
            <a:avLst/>
            <a:gdLst/>
            <a:ahLst/>
            <a:cxnLst/>
            <a:rect l="l" t="t" r="r" b="b"/>
            <a:pathLst>
              <a:path w="2223770" h="2155190">
                <a:moveTo>
                  <a:pt x="13716" y="2141220"/>
                </a:moveTo>
                <a:lnTo>
                  <a:pt x="13716" y="0"/>
                </a:lnTo>
                <a:lnTo>
                  <a:pt x="0" y="0"/>
                </a:lnTo>
                <a:lnTo>
                  <a:pt x="0" y="2151888"/>
                </a:lnTo>
                <a:lnTo>
                  <a:pt x="3048" y="2154936"/>
                </a:lnTo>
                <a:lnTo>
                  <a:pt x="6096" y="2154936"/>
                </a:lnTo>
                <a:lnTo>
                  <a:pt x="6096" y="2141220"/>
                </a:lnTo>
                <a:lnTo>
                  <a:pt x="13716" y="2141220"/>
                </a:lnTo>
                <a:close/>
              </a:path>
              <a:path w="2223770" h="2155190">
                <a:moveTo>
                  <a:pt x="2215896" y="2141220"/>
                </a:moveTo>
                <a:lnTo>
                  <a:pt x="6096" y="2141220"/>
                </a:lnTo>
                <a:lnTo>
                  <a:pt x="13716" y="2147316"/>
                </a:lnTo>
                <a:lnTo>
                  <a:pt x="13716" y="2154936"/>
                </a:lnTo>
                <a:lnTo>
                  <a:pt x="2209800" y="2154936"/>
                </a:lnTo>
                <a:lnTo>
                  <a:pt x="2209800" y="2147316"/>
                </a:lnTo>
                <a:lnTo>
                  <a:pt x="2215896" y="2141220"/>
                </a:lnTo>
                <a:close/>
              </a:path>
              <a:path w="2223770" h="2155190">
                <a:moveTo>
                  <a:pt x="13716" y="2154936"/>
                </a:moveTo>
                <a:lnTo>
                  <a:pt x="13716" y="2147316"/>
                </a:lnTo>
                <a:lnTo>
                  <a:pt x="6096" y="2141220"/>
                </a:lnTo>
                <a:lnTo>
                  <a:pt x="6096" y="2154936"/>
                </a:lnTo>
                <a:lnTo>
                  <a:pt x="13716" y="2154936"/>
                </a:lnTo>
                <a:close/>
              </a:path>
              <a:path w="2223770" h="2155190">
                <a:moveTo>
                  <a:pt x="2223516" y="2151888"/>
                </a:moveTo>
                <a:lnTo>
                  <a:pt x="2223516" y="0"/>
                </a:lnTo>
                <a:lnTo>
                  <a:pt x="2209800" y="0"/>
                </a:lnTo>
                <a:lnTo>
                  <a:pt x="2209800" y="2141220"/>
                </a:lnTo>
                <a:lnTo>
                  <a:pt x="2215896" y="2141220"/>
                </a:lnTo>
                <a:lnTo>
                  <a:pt x="2215896" y="2154936"/>
                </a:lnTo>
                <a:lnTo>
                  <a:pt x="2220468" y="2154936"/>
                </a:lnTo>
                <a:lnTo>
                  <a:pt x="2223516" y="2151888"/>
                </a:lnTo>
                <a:close/>
              </a:path>
              <a:path w="2223770" h="2155190">
                <a:moveTo>
                  <a:pt x="2215896" y="2154936"/>
                </a:moveTo>
                <a:lnTo>
                  <a:pt x="2215896" y="2141220"/>
                </a:lnTo>
                <a:lnTo>
                  <a:pt x="2209800" y="2147316"/>
                </a:lnTo>
                <a:lnTo>
                  <a:pt x="2209800" y="2154936"/>
                </a:lnTo>
                <a:lnTo>
                  <a:pt x="2215896" y="21549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7368537" y="3076446"/>
            <a:ext cx="2081530" cy="28886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80010">
              <a:lnSpc>
                <a:spcPct val="100000"/>
              </a:lnSpc>
              <a:spcBef>
                <a:spcPts val="95"/>
              </a:spcBef>
            </a:pPr>
            <a:r>
              <a:rPr sz="700" b="1" spc="-10" dirty="0">
                <a:latin typeface="Times New Roman" pitchFamily="18" charset="0"/>
                <a:cs typeface="Times New Roman" pitchFamily="18" charset="0"/>
              </a:rPr>
              <a:t>Identified directions during the </a:t>
            </a:r>
            <a:r>
              <a:rPr sz="7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675" b="1" baseline="24691" dirty="0">
                <a:latin typeface="Times New Roman" pitchFamily="18" charset="0"/>
                <a:cs typeface="Times New Roman" pitchFamily="18" charset="0"/>
              </a:rPr>
              <a:t>nd </a:t>
            </a:r>
            <a:r>
              <a:rPr sz="700" b="1" spc="-10" dirty="0">
                <a:latin typeface="Times New Roman" pitchFamily="18" charset="0"/>
                <a:cs typeface="Times New Roman" pitchFamily="18" charset="0"/>
              </a:rPr>
              <a:t>consultative  workshop (19 December </a:t>
            </a:r>
            <a:r>
              <a:rPr sz="700" b="1" spc="-5" dirty="0">
                <a:latin typeface="Times New Roman" pitchFamily="18" charset="0"/>
                <a:cs typeface="Times New Roman" pitchFamily="18" charset="0"/>
              </a:rPr>
              <a:t>2019):</a:t>
            </a:r>
            <a:r>
              <a:rPr sz="700" b="1" spc="1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itchFamily="18" charset="0"/>
                <a:cs typeface="Times New Roman" pitchFamily="18" charset="0"/>
              </a:rPr>
              <a:t>https://drive.google.com</a:t>
            </a:r>
            <a:endParaRPr sz="600" dirty="0">
              <a:latin typeface="Times New Roman" pitchFamily="18" charset="0"/>
              <a:cs typeface="Times New Roman" pitchFamily="18" charset="0"/>
            </a:endParaRPr>
          </a:p>
          <a:p>
            <a:pPr marL="38100">
              <a:lnSpc>
                <a:spcPts val="720"/>
              </a:lnSpc>
              <a:spcBef>
                <a:spcPts val="5"/>
              </a:spcBef>
            </a:pPr>
            <a:r>
              <a:rPr sz="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itchFamily="18" charset="0"/>
                <a:cs typeface="Times New Roman" pitchFamily="18" charset="0"/>
              </a:rPr>
              <a:t>/drive/folders/1OanneJzYxx-dsMrBuMx5Nqx9Mho1KOV6</a:t>
            </a:r>
            <a:endParaRPr sz="600" dirty="0">
              <a:latin typeface="Times New Roman" pitchFamily="18" charset="0"/>
              <a:cs typeface="Times New Roman" pitchFamily="18" charset="0"/>
            </a:endParaRPr>
          </a:p>
          <a:p>
            <a:pPr marL="114300" marR="45720" indent="-76200">
              <a:lnSpc>
                <a:spcPts val="840"/>
              </a:lnSpc>
              <a:spcBef>
                <a:spcPts val="25"/>
              </a:spcBef>
              <a:buFont typeface="Arial" pitchFamily="34" charset="0"/>
              <a:buChar char="•"/>
            </a:pPr>
            <a:r>
              <a:rPr sz="700" spc="-5" dirty="0" smtClean="0">
                <a:latin typeface="Times New Roman" pitchFamily="18" charset="0"/>
                <a:cs typeface="Times New Roman" pitchFamily="18" charset="0"/>
              </a:rPr>
              <a:t>Aware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seed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buyers/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users on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the importance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using  quality tree</a:t>
            </a:r>
            <a:r>
              <a:rPr sz="7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seeds</a:t>
            </a:r>
            <a:endParaRPr sz="700" dirty="0">
              <a:latin typeface="Times New Roman" pitchFamily="18" charset="0"/>
              <a:cs typeface="Times New Roman" pitchFamily="18" charset="0"/>
            </a:endParaRPr>
          </a:p>
          <a:p>
            <a:pPr marL="114300" marR="43815" indent="-76200">
              <a:lnSpc>
                <a:spcPts val="840"/>
              </a:lnSpc>
              <a:buFont typeface="Arial" pitchFamily="34" charset="0"/>
              <a:buChar char="•"/>
            </a:pPr>
            <a:r>
              <a:rPr sz="700" spc="-5" dirty="0" smtClean="0">
                <a:latin typeface="Times New Roman" pitchFamily="18" charset="0"/>
                <a:cs typeface="Times New Roman" pitchFamily="18" charset="0"/>
              </a:rPr>
              <a:t>Facilitate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timely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release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flow of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information 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on 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seed balance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between tree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seed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suppliers and</a:t>
            </a:r>
            <a:r>
              <a:rPr sz="7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buyers</a:t>
            </a:r>
            <a:endParaRPr sz="700" dirty="0">
              <a:latin typeface="Times New Roman" pitchFamily="18" charset="0"/>
              <a:cs typeface="Times New Roman" pitchFamily="18" charset="0"/>
            </a:endParaRPr>
          </a:p>
          <a:p>
            <a:pPr marL="114300" marR="69850" indent="-76200">
              <a:lnSpc>
                <a:spcPts val="840"/>
              </a:lnSpc>
              <a:buFont typeface="Arial" pitchFamily="34" charset="0"/>
              <a:buChar char="•"/>
            </a:pPr>
            <a:r>
              <a:rPr sz="700" spc="-5" dirty="0" smtClean="0">
                <a:latin typeface="Times New Roman" pitchFamily="18" charset="0"/>
                <a:cs typeface="Times New Roman" pitchFamily="18" charset="0"/>
              </a:rPr>
              <a:t>Facilitate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preparation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implementation of meri -  based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tree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seed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bids that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consider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primary 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basis (circular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letters to the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concerned),</a:t>
            </a:r>
            <a:endParaRPr sz="700" dirty="0">
              <a:latin typeface="Times New Roman" pitchFamily="18" charset="0"/>
              <a:cs typeface="Times New Roman" pitchFamily="18" charset="0"/>
            </a:endParaRPr>
          </a:p>
          <a:p>
            <a:pPr marL="114300" marR="220979" indent="-76200">
              <a:lnSpc>
                <a:spcPts val="840"/>
              </a:lnSpc>
              <a:buFont typeface="Arial" pitchFamily="34" charset="0"/>
              <a:buChar char="•"/>
            </a:pPr>
            <a:r>
              <a:rPr sz="700" spc="-5" dirty="0" smtClean="0">
                <a:latin typeface="Times New Roman" pitchFamily="18" charset="0"/>
                <a:cs typeface="Times New Roman" pitchFamily="18" charset="0"/>
              </a:rPr>
              <a:t>Resolve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issues of VAT vs.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seed;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vs.  price,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quality tested seeds/standards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vs.</a:t>
            </a:r>
            <a:r>
              <a:rPr sz="7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price</a:t>
            </a:r>
            <a:endParaRPr sz="700" dirty="0">
              <a:latin typeface="Times New Roman" pitchFamily="18" charset="0"/>
              <a:cs typeface="Times New Roman" pitchFamily="18" charset="0"/>
            </a:endParaRPr>
          </a:p>
          <a:p>
            <a:pPr marL="114300" marR="118745" indent="-76200">
              <a:lnSpc>
                <a:spcPts val="840"/>
              </a:lnSpc>
              <a:buFont typeface="Arial" pitchFamily="34" charset="0"/>
              <a:buChar char="•"/>
            </a:pPr>
            <a:r>
              <a:rPr sz="700" spc="-5" dirty="0" smtClean="0">
                <a:latin typeface="Times New Roman" pitchFamily="18" charset="0"/>
                <a:cs typeface="Times New Roman" pitchFamily="18" charset="0"/>
              </a:rPr>
              <a:t>Facilitate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engagement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of informal seed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suppliers to 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join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formal seed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suppliers’</a:t>
            </a:r>
            <a:r>
              <a:rPr sz="700" spc="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group</a:t>
            </a:r>
            <a:endParaRPr sz="700" dirty="0">
              <a:latin typeface="Times New Roman" pitchFamily="18" charset="0"/>
              <a:cs typeface="Times New Roman" pitchFamily="18" charset="0"/>
            </a:endParaRPr>
          </a:p>
          <a:p>
            <a:pPr marL="114300" marR="30480" indent="-76200">
              <a:lnSpc>
                <a:spcPts val="840"/>
              </a:lnSpc>
              <a:buFont typeface="Arial" pitchFamily="34" charset="0"/>
              <a:buChar char="•"/>
            </a:pPr>
            <a:r>
              <a:rPr sz="700" spc="-5" dirty="0" smtClean="0">
                <a:latin typeface="Times New Roman" pitchFamily="18" charset="0"/>
                <a:cs typeface="Times New Roman" pitchFamily="18" charset="0"/>
              </a:rPr>
              <a:t>Facilitate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approval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Tree Seed Proclamation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and  development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detail guidelines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for implementation  (legal</a:t>
            </a:r>
            <a:r>
              <a:rPr sz="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basis)</a:t>
            </a:r>
            <a:endParaRPr sz="700" dirty="0">
              <a:latin typeface="Times New Roman" pitchFamily="18" charset="0"/>
              <a:cs typeface="Times New Roman" pitchFamily="18" charset="0"/>
            </a:endParaRPr>
          </a:p>
          <a:p>
            <a:pPr marL="114300" marR="126364" indent="-76200">
              <a:lnSpc>
                <a:spcPts val="840"/>
              </a:lnSpc>
              <a:buFont typeface="Arial" pitchFamily="34" charset="0"/>
              <a:buChar char="•"/>
            </a:pPr>
            <a:r>
              <a:rPr sz="700" spc="-5" dirty="0" smtClean="0">
                <a:latin typeface="Times New Roman" pitchFamily="18" charset="0"/>
                <a:cs typeface="Times New Roman" pitchFamily="18" charset="0"/>
              </a:rPr>
              <a:t>Facilitate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revision of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tree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seed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quality standards 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based on practical technical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problems encountered  during</a:t>
            </a:r>
            <a:r>
              <a:rPr sz="7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implementation</a:t>
            </a:r>
            <a:endParaRPr sz="700" dirty="0">
              <a:latin typeface="Times New Roman" pitchFamily="18" charset="0"/>
              <a:cs typeface="Times New Roman" pitchFamily="18" charset="0"/>
            </a:endParaRPr>
          </a:p>
          <a:p>
            <a:pPr marL="114300" indent="-76200">
              <a:lnSpc>
                <a:spcPts val="810"/>
              </a:lnSpc>
              <a:buFont typeface="Arial" pitchFamily="34" charset="0"/>
              <a:buChar char="•"/>
            </a:pPr>
            <a:r>
              <a:rPr sz="700" spc="-5" dirty="0" smtClean="0">
                <a:latin typeface="Times New Roman" pitchFamily="18" charset="0"/>
                <a:cs typeface="Times New Roman" pitchFamily="18" charset="0"/>
              </a:rPr>
              <a:t>Facilitate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research on seeds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that have</a:t>
            </a:r>
            <a:r>
              <a:rPr sz="700" spc="1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problems</a:t>
            </a:r>
            <a:endParaRPr sz="700" dirty="0">
              <a:latin typeface="Times New Roman" pitchFamily="18" charset="0"/>
              <a:cs typeface="Times New Roman" pitchFamily="18" charset="0"/>
            </a:endParaRPr>
          </a:p>
          <a:p>
            <a:pPr marL="114300" indent="-76200">
              <a:lnSpc>
                <a:spcPct val="100000"/>
              </a:lnSpc>
              <a:buFont typeface="Arial" pitchFamily="34" charset="0"/>
              <a:buChar char="•"/>
            </a:pPr>
            <a:r>
              <a:rPr sz="700" spc="-10" dirty="0" smtClean="0">
                <a:latin typeface="Times New Roman" pitchFamily="18" charset="0"/>
                <a:cs typeface="Times New Roman" pitchFamily="18" charset="0"/>
              </a:rPr>
              <a:t>Update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tree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seed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suppliers’</a:t>
            </a:r>
            <a:r>
              <a:rPr sz="700" spc="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list</a:t>
            </a:r>
            <a:endParaRPr sz="700" dirty="0">
              <a:latin typeface="Times New Roman" pitchFamily="18" charset="0"/>
              <a:cs typeface="Times New Roman" pitchFamily="18" charset="0"/>
            </a:endParaRPr>
          </a:p>
          <a:p>
            <a:pPr marL="114300" marR="101600" indent="-76200">
              <a:lnSpc>
                <a:spcPct val="100000"/>
              </a:lnSpc>
              <a:buFont typeface="Arial" pitchFamily="34" charset="0"/>
              <a:buChar char="•"/>
            </a:pPr>
            <a:r>
              <a:rPr sz="700" spc="-5" dirty="0" smtClean="0">
                <a:latin typeface="Times New Roman" pitchFamily="18" charset="0"/>
                <a:cs typeface="Times New Roman" pitchFamily="18" charset="0"/>
              </a:rPr>
              <a:t>Facilitate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provision of seed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quality testing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service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to  run with due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care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starting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sz="7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sampling</a:t>
            </a:r>
            <a:endParaRPr sz="700" dirty="0">
              <a:latin typeface="Times New Roman" pitchFamily="18" charset="0"/>
              <a:cs typeface="Times New Roman" pitchFamily="18" charset="0"/>
            </a:endParaRPr>
          </a:p>
          <a:p>
            <a:pPr marL="114300" indent="-76200">
              <a:lnSpc>
                <a:spcPct val="100000"/>
              </a:lnSpc>
              <a:buFont typeface="Arial" pitchFamily="34" charset="0"/>
              <a:buChar char="•"/>
            </a:pPr>
            <a:r>
              <a:rPr sz="700" spc="-5" dirty="0" smtClean="0">
                <a:latin typeface="Times New Roman" pitchFamily="18" charset="0"/>
                <a:cs typeface="Times New Roman" pitchFamily="18" charset="0"/>
              </a:rPr>
              <a:t>Facilitate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tree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seed source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mapping and</a:t>
            </a:r>
            <a:r>
              <a:rPr sz="7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registration</a:t>
            </a:r>
            <a:endParaRPr sz="700" dirty="0">
              <a:latin typeface="Times New Roman" pitchFamily="18" charset="0"/>
              <a:cs typeface="Times New Roman" pitchFamily="18" charset="0"/>
            </a:endParaRPr>
          </a:p>
          <a:p>
            <a:pPr marL="114300" marR="292100" indent="-76200">
              <a:lnSpc>
                <a:spcPts val="830"/>
              </a:lnSpc>
              <a:spcBef>
                <a:spcPts val="35"/>
              </a:spcBef>
              <a:buFont typeface="Arial" pitchFamily="34" charset="0"/>
              <a:buChar char="•"/>
            </a:pPr>
            <a:r>
              <a:rPr sz="700" spc="-10" dirty="0" smtClean="0">
                <a:latin typeface="Times New Roman" pitchFamily="18" charset="0"/>
                <a:cs typeface="Times New Roman" pitchFamily="18" charset="0"/>
              </a:rPr>
              <a:t>Sharing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practical experiences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among tree </a:t>
            </a:r>
            <a:r>
              <a:rPr sz="700" spc="-5" dirty="0">
                <a:latin typeface="Times New Roman" pitchFamily="18" charset="0"/>
                <a:cs typeface="Times New Roman" pitchFamily="18" charset="0"/>
              </a:rPr>
              <a:t>seed 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network</a:t>
            </a:r>
            <a:r>
              <a:rPr sz="7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700" spc="-10" dirty="0">
                <a:latin typeface="Times New Roman" pitchFamily="18" charset="0"/>
                <a:cs typeface="Times New Roman" pitchFamily="18" charset="0"/>
              </a:rPr>
              <a:t>members</a:t>
            </a:r>
            <a:endParaRPr sz="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533400" y="4495800"/>
            <a:ext cx="4876800" cy="1524000"/>
          </a:xfrm>
          <a:custGeom>
            <a:avLst/>
            <a:gdLst/>
            <a:ahLst/>
            <a:cxnLst/>
            <a:rect l="l" t="t" r="r" b="b"/>
            <a:pathLst>
              <a:path w="4876800" h="1524000">
                <a:moveTo>
                  <a:pt x="0" y="0"/>
                </a:moveTo>
                <a:lnTo>
                  <a:pt x="0" y="1524000"/>
                </a:lnTo>
                <a:lnTo>
                  <a:pt x="4876800" y="1524000"/>
                </a:lnTo>
                <a:lnTo>
                  <a:pt x="4876800" y="0"/>
                </a:lnTo>
                <a:lnTo>
                  <a:pt x="0" y="0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1208" y="4483608"/>
            <a:ext cx="4902835" cy="1550035"/>
          </a:xfrm>
          <a:custGeom>
            <a:avLst/>
            <a:gdLst/>
            <a:ahLst/>
            <a:cxnLst/>
            <a:rect l="l" t="t" r="r" b="b"/>
            <a:pathLst>
              <a:path w="4902835" h="1550035">
                <a:moveTo>
                  <a:pt x="4902708" y="1543812"/>
                </a:moveTo>
                <a:lnTo>
                  <a:pt x="4902708" y="6096"/>
                </a:lnTo>
                <a:lnTo>
                  <a:pt x="4896612" y="0"/>
                </a:lnTo>
                <a:lnTo>
                  <a:pt x="6096" y="0"/>
                </a:lnTo>
                <a:lnTo>
                  <a:pt x="0" y="6096"/>
                </a:lnTo>
                <a:lnTo>
                  <a:pt x="0" y="1543812"/>
                </a:lnTo>
                <a:lnTo>
                  <a:pt x="6096" y="1549908"/>
                </a:lnTo>
                <a:lnTo>
                  <a:pt x="12192" y="1549908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876800" y="25908"/>
                </a:lnTo>
                <a:lnTo>
                  <a:pt x="4876800" y="12192"/>
                </a:lnTo>
                <a:lnTo>
                  <a:pt x="4888992" y="25908"/>
                </a:lnTo>
                <a:lnTo>
                  <a:pt x="4888992" y="1549908"/>
                </a:lnTo>
                <a:lnTo>
                  <a:pt x="4896612" y="1549908"/>
                </a:lnTo>
                <a:lnTo>
                  <a:pt x="4902708" y="1543812"/>
                </a:lnTo>
                <a:close/>
              </a:path>
              <a:path w="4902835" h="1550035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4902835" h="1550035">
                <a:moveTo>
                  <a:pt x="25908" y="1524000"/>
                </a:moveTo>
                <a:lnTo>
                  <a:pt x="25908" y="25908"/>
                </a:lnTo>
                <a:lnTo>
                  <a:pt x="12192" y="25908"/>
                </a:lnTo>
                <a:lnTo>
                  <a:pt x="12192" y="1524000"/>
                </a:lnTo>
                <a:lnTo>
                  <a:pt x="25908" y="1524000"/>
                </a:lnTo>
                <a:close/>
              </a:path>
              <a:path w="4902835" h="1550035">
                <a:moveTo>
                  <a:pt x="4888992" y="1524000"/>
                </a:moveTo>
                <a:lnTo>
                  <a:pt x="12192" y="1524000"/>
                </a:lnTo>
                <a:lnTo>
                  <a:pt x="25908" y="1536192"/>
                </a:lnTo>
                <a:lnTo>
                  <a:pt x="25908" y="1549908"/>
                </a:lnTo>
                <a:lnTo>
                  <a:pt x="4876800" y="1549908"/>
                </a:lnTo>
                <a:lnTo>
                  <a:pt x="4876800" y="1536192"/>
                </a:lnTo>
                <a:lnTo>
                  <a:pt x="4888992" y="1524000"/>
                </a:lnTo>
                <a:close/>
              </a:path>
              <a:path w="4902835" h="1550035">
                <a:moveTo>
                  <a:pt x="25908" y="1549908"/>
                </a:moveTo>
                <a:lnTo>
                  <a:pt x="25908" y="1536192"/>
                </a:lnTo>
                <a:lnTo>
                  <a:pt x="12192" y="1524000"/>
                </a:lnTo>
                <a:lnTo>
                  <a:pt x="12192" y="1549908"/>
                </a:lnTo>
                <a:lnTo>
                  <a:pt x="25908" y="1549908"/>
                </a:lnTo>
                <a:close/>
              </a:path>
              <a:path w="4902835" h="1550035">
                <a:moveTo>
                  <a:pt x="4888992" y="25908"/>
                </a:moveTo>
                <a:lnTo>
                  <a:pt x="4876800" y="12192"/>
                </a:lnTo>
                <a:lnTo>
                  <a:pt x="4876800" y="25908"/>
                </a:lnTo>
                <a:lnTo>
                  <a:pt x="4888992" y="25908"/>
                </a:lnTo>
                <a:close/>
              </a:path>
              <a:path w="4902835" h="1550035">
                <a:moveTo>
                  <a:pt x="4888992" y="1524000"/>
                </a:moveTo>
                <a:lnTo>
                  <a:pt x="4888992" y="25908"/>
                </a:lnTo>
                <a:lnTo>
                  <a:pt x="4876800" y="25908"/>
                </a:lnTo>
                <a:lnTo>
                  <a:pt x="4876800" y="1524000"/>
                </a:lnTo>
                <a:lnTo>
                  <a:pt x="4888992" y="1524000"/>
                </a:lnTo>
                <a:close/>
              </a:path>
              <a:path w="4902835" h="1550035">
                <a:moveTo>
                  <a:pt x="4888992" y="1549908"/>
                </a:moveTo>
                <a:lnTo>
                  <a:pt x="4888992" y="1524000"/>
                </a:lnTo>
                <a:lnTo>
                  <a:pt x="4876800" y="1536192"/>
                </a:lnTo>
                <a:lnTo>
                  <a:pt x="4876800" y="1549908"/>
                </a:lnTo>
                <a:lnTo>
                  <a:pt x="4888992" y="1549908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33400" y="4495800"/>
            <a:ext cx="2206751" cy="152400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057400" y="4495800"/>
            <a:ext cx="3345179" cy="154838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819</Words>
  <Application>Microsoft Office PowerPoint</Application>
  <PresentationFormat>Custom</PresentationFormat>
  <Paragraphs>47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Quality tree seed supply poster 2020.final</dc:title>
  <dc:creator>user1</dc:creator>
  <cp:lastModifiedBy>Windows User</cp:lastModifiedBy>
  <cp:revision>3</cp:revision>
  <dcterms:created xsi:type="dcterms:W3CDTF">2020-02-01T04:36:06Z</dcterms:created>
  <dcterms:modified xsi:type="dcterms:W3CDTF">2021-08-13T12:54:14Z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2020-02-01T00:00:00Z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2020-02-01T00:00:00Z</vt:filetime>
  </property>
</Properties>
</file>