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 snapToGrid="0" snapToObjects="1" showGuides="1">
      <p:cViewPr>
        <p:scale>
          <a:sx n="20" d="100"/>
          <a:sy n="20" d="100"/>
        </p:scale>
        <p:origin x="-660" y="696"/>
      </p:cViewPr>
      <p:guideLst>
        <p:guide orient="horz" pos="10368"/>
        <p:guide pos="132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pi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pie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pie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pie%20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pie%20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pie%20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pi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participation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6495336988523193"/>
          <c:y val="0.1243860669072165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085212347724947E-2"/>
          <c:y val="0.37925113778939484"/>
          <c:w val="0.84301012964943589"/>
          <c:h val="0.61983664150187379"/>
        </c:manualLayout>
      </c:layout>
      <c:pie3DChart>
        <c:varyColors val="1"/>
        <c:ser>
          <c:idx val="0"/>
          <c:order val="0"/>
          <c:tx>
            <c:strRef>
              <c:f>Sheet1!$F$13</c:f>
              <c:strCache>
                <c:ptCount val="1"/>
                <c:pt idx="0">
                  <c:v>Community active participation</c:v>
                </c:pt>
              </c:strCache>
            </c:strRef>
          </c:tx>
          <c:explosion val="25"/>
          <c:dPt>
            <c:idx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5.6443852717756503E-2"/>
                  <c:y val="-0.24304299705231253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>
                    <a:latin typeface="Georgia" pitchFamily="18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Sheet1!$G$12:$H$12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Sheet1!$G$13:$H$13</c:f>
              <c:numCache>
                <c:formatCode>General</c:formatCode>
                <c:ptCount val="2"/>
                <c:pt idx="0">
                  <c:v>97.7</c:v>
                </c:pt>
                <c:pt idx="1">
                  <c:v>2.2999999999999998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60601185263629598"/>
          <c:y val="0.28963740816574202"/>
          <c:w val="0.1911314634275339"/>
          <c:h val="0.16610161837857548"/>
        </c:manualLayout>
      </c:layout>
      <c:txPr>
        <a:bodyPr/>
        <a:lstStyle/>
        <a:p>
          <a:pPr>
            <a:defRPr sz="1800">
              <a:latin typeface="Georgia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>
        <c:manualLayout>
          <c:xMode val="edge"/>
          <c:yMode val="edge"/>
          <c:x val="0.21872654807038022"/>
          <c:y val="6.8327822340512781E-2"/>
        </c:manualLayout>
      </c:layout>
      <c:txPr>
        <a:bodyPr/>
        <a:lstStyle/>
        <a:p>
          <a:pPr>
            <a:defRPr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defRPr>
          </a:pPr>
          <a:endParaRPr lang="en-US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7802817672777006E-3"/>
          <c:y val="0.19444782562070803"/>
          <c:w val="0.88619834198035596"/>
          <c:h val="0.74623908569435893"/>
        </c:manualLayout>
      </c:layout>
      <c:pie3DChart>
        <c:varyColors val="1"/>
        <c:ser>
          <c:idx val="0"/>
          <c:order val="0"/>
          <c:tx>
            <c:strRef>
              <c:f>Sheet1!$F$15</c:f>
              <c:strCache>
                <c:ptCount val="1"/>
                <c:pt idx="0">
                  <c:v>Availability of bylaws</c:v>
                </c:pt>
              </c:strCache>
            </c:strRef>
          </c:tx>
          <c:explosion val="25"/>
          <c:dPt>
            <c:idx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787171879157854"/>
                  <c:y val="-0.26709471121263634"/>
                </c:manualLayout>
              </c:layout>
              <c:showPercent val="1"/>
            </c:dLbl>
            <c:dLbl>
              <c:idx val="1"/>
              <c:layout>
                <c:manualLayout>
                  <c:x val="3.872610757258671E-2"/>
                  <c:y val="-3.1349022236264045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Sheet1!$G$14:$H$14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Sheet1!$G$15:$H$15</c:f>
              <c:numCache>
                <c:formatCode>General</c:formatCode>
                <c:ptCount val="2"/>
                <c:pt idx="0">
                  <c:v>93.9</c:v>
                </c:pt>
                <c:pt idx="1">
                  <c:v>6.1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960147717865408"/>
          <c:y val="0.22407498892093539"/>
          <c:w val="0.20552971661957775"/>
          <c:h val="0.18771350027748557"/>
        </c:manualLayout>
      </c:layout>
      <c:txPr>
        <a:bodyPr/>
        <a:lstStyle/>
        <a:p>
          <a:pPr>
            <a:defRPr sz="1800">
              <a:latin typeface="Georgia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>
        <c:manualLayout>
          <c:xMode val="edge"/>
          <c:yMode val="edge"/>
          <c:x val="7.4911107682246014E-2"/>
          <c:y val="7.7885889948282744E-2"/>
        </c:manualLayout>
      </c:layout>
      <c:txPr>
        <a:bodyPr/>
        <a:lstStyle/>
        <a:p>
          <a:pPr>
            <a:defRPr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defRPr>
          </a:pPr>
          <a:endParaRPr lang="en-US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2101106021089667E-2"/>
          <c:y val="0.28037623623199431"/>
          <c:w val="0.89101473475241344"/>
          <c:h val="0.71303623220166978"/>
        </c:manualLayout>
      </c:layout>
      <c:pie3DChart>
        <c:varyColors val="1"/>
        <c:ser>
          <c:idx val="0"/>
          <c:order val="0"/>
          <c:tx>
            <c:strRef>
              <c:f>Sheet1!$F$20</c:f>
              <c:strCache>
                <c:ptCount val="1"/>
                <c:pt idx="0">
                  <c:v>Need for NGOs support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1232958484770288"/>
                  <c:y val="9.0040828692496924E-2"/>
                </c:manualLayout>
              </c:layout>
              <c:showPercent val="1"/>
            </c:dLbl>
            <c:dLbl>
              <c:idx val="1"/>
              <c:layout>
                <c:manualLayout>
                  <c:x val="0.16623015677437236"/>
                  <c:y val="-0.25451398244808821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>
                    <a:latin typeface="Georgia" pitchFamily="18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Sheet1!$G$19:$H$19</c:f>
              <c:strCache>
                <c:ptCount val="2"/>
                <c:pt idx="0">
                  <c:v>We need</c:v>
                </c:pt>
                <c:pt idx="1">
                  <c:v>We don't</c:v>
                </c:pt>
              </c:strCache>
            </c:strRef>
          </c:cat>
          <c:val>
            <c:numRef>
              <c:f>Sheet1!$G$20:$H$20</c:f>
              <c:numCache>
                <c:formatCode>General</c:formatCode>
                <c:ptCount val="2"/>
                <c:pt idx="0">
                  <c:v>16.7</c:v>
                </c:pt>
                <c:pt idx="1">
                  <c:v>83.3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8665432426726758"/>
          <c:y val="0.17998199580939647"/>
          <c:w val="0.30781524167175683"/>
          <c:h val="0.17531933524844959"/>
        </c:manualLayout>
      </c:layout>
      <c:txPr>
        <a:bodyPr/>
        <a:lstStyle/>
        <a:p>
          <a:pPr>
            <a:defRPr sz="1800">
              <a:latin typeface="Georgia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>
        <c:manualLayout>
          <c:xMode val="edge"/>
          <c:yMode val="edge"/>
          <c:x val="0.27920076013810735"/>
          <c:y val="0.17630889765530694"/>
        </c:manualLayout>
      </c:layout>
      <c:txPr>
        <a:bodyPr/>
        <a:lstStyle/>
        <a:p>
          <a:pPr>
            <a:defRPr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defRPr>
          </a:pPr>
          <a:endParaRPr lang="en-US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1407913413074844"/>
          <c:y val="0.32477884894682557"/>
          <c:w val="0.78592086586925158"/>
          <c:h val="0.66337856052845989"/>
        </c:manualLayout>
      </c:layout>
      <c:pie3DChart>
        <c:varyColors val="1"/>
        <c:ser>
          <c:idx val="0"/>
          <c:order val="0"/>
          <c:tx>
            <c:strRef>
              <c:f>Sheet1!$F$17</c:f>
              <c:strCache>
                <c:ptCount val="1"/>
                <c:pt idx="0">
                  <c:v>Provision of extension and training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5636146495586803"/>
                  <c:y val="5.7335224396397017E-2"/>
                </c:manualLayout>
              </c:layout>
              <c:showPercent val="1"/>
            </c:dLbl>
            <c:dLbl>
              <c:idx val="1"/>
              <c:layout>
                <c:manualLayout>
                  <c:x val="0.20222701463491738"/>
                  <c:y val="-0.14689808340477939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Sheet1!$G$16:$H$16</c:f>
              <c:strCache>
                <c:ptCount val="2"/>
                <c:pt idx="0">
                  <c:v>There is</c:v>
                </c:pt>
                <c:pt idx="1">
                  <c:v>There is not</c:v>
                </c:pt>
              </c:strCache>
            </c:strRef>
          </c:cat>
          <c:val>
            <c:numRef>
              <c:f>Sheet1!$G$17:$H$17</c:f>
              <c:numCache>
                <c:formatCode>General</c:formatCode>
                <c:ptCount val="2"/>
                <c:pt idx="0">
                  <c:v>37.9</c:v>
                </c:pt>
                <c:pt idx="1">
                  <c:v>62.1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2.5116659973434981E-2"/>
          <c:y val="0.24917237581369939"/>
          <c:w val="0.31916368770443554"/>
          <c:h val="0.18387929696041741"/>
        </c:manualLayout>
      </c:layout>
      <c:txPr>
        <a:bodyPr/>
        <a:lstStyle/>
        <a:p>
          <a:pPr>
            <a:defRPr sz="1800">
              <a:latin typeface="Georgia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>
        <c:manualLayout>
          <c:xMode val="edge"/>
          <c:yMode val="edge"/>
          <c:x val="3.1612624014179976E-2"/>
          <c:y val="0.16079505686789175"/>
        </c:manualLayout>
      </c:layout>
      <c:txPr>
        <a:bodyPr/>
        <a:lstStyle/>
        <a:p>
          <a:pPr>
            <a:defRPr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defRPr>
          </a:pPr>
          <a:endParaRPr lang="en-US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3799343832021019"/>
          <c:w val="0.83108384093497745"/>
          <c:h val="0.76200656167979042"/>
        </c:manualLayout>
      </c:layout>
      <c:pie3DChart>
        <c:varyColors val="1"/>
        <c:ser>
          <c:idx val="0"/>
          <c:order val="0"/>
          <c:tx>
            <c:strRef>
              <c:f>Sheet1!$F$22</c:f>
              <c:strCache>
                <c:ptCount val="1"/>
                <c:pt idx="0">
                  <c:v>Satisfaction from enclosed areas</c:v>
                </c:pt>
              </c:strCache>
            </c:strRef>
          </c:tx>
          <c:explosion val="25"/>
          <c:dPt>
            <c:idx val="0"/>
            <c:spPr>
              <a:solidFill>
                <a:prstClr val="white">
                  <a:lumMod val="95000"/>
                </a:prst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8685782201753073"/>
                  <c:y val="-0.21802143482064754"/>
                </c:manualLayout>
              </c:layout>
              <c:showPercent val="1"/>
            </c:dLbl>
            <c:dLbl>
              <c:idx val="1"/>
              <c:layout>
                <c:manualLayout>
                  <c:x val="9.2407480314960613E-2"/>
                  <c:y val="6.9440341333395703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Sheet1!$G$21:$H$21</c:f>
              <c:strCache>
                <c:ptCount val="2"/>
                <c:pt idx="0">
                  <c:v>Satisfied</c:v>
                </c:pt>
                <c:pt idx="1">
                  <c:v>Not satisfied</c:v>
                </c:pt>
              </c:strCache>
            </c:strRef>
          </c:cat>
          <c:val>
            <c:numRef>
              <c:f>Sheet1!$G$22:$H$22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794666657470969"/>
          <c:y val="0.22197309711286101"/>
          <c:w val="0.30411543466879215"/>
          <c:h val="0.17368034159334617"/>
        </c:manualLayout>
      </c:layout>
      <c:txPr>
        <a:bodyPr/>
        <a:lstStyle/>
        <a:p>
          <a:pPr>
            <a:defRPr sz="1800">
              <a:latin typeface="Georgia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55537317015139953"/>
          <c:y val="2.6596154809039797E-2"/>
          <c:w val="0.3673207961168577"/>
          <c:h val="0.89487055935121351"/>
        </c:manualLayout>
      </c:layout>
      <c:barChart>
        <c:barDir val="bar"/>
        <c:grouping val="clustered"/>
        <c:ser>
          <c:idx val="0"/>
          <c:order val="0"/>
          <c:tx>
            <c:strRef>
              <c:f>Sheet3!$E$5:$E$6</c:f>
              <c:strCache>
                <c:ptCount val="1"/>
                <c:pt idx="0">
                  <c:v>Yes (in %) 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>
                    <a:latin typeface="Georgia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Sheet3!$D$7:$D$14</c:f>
              <c:strCache>
                <c:ptCount val="8"/>
                <c:pt idx="0">
                  <c:v>Vegetation cover enhanced both in diversity and density </c:v>
                </c:pt>
                <c:pt idx="1">
                  <c:v>Fodder availability increased</c:v>
                </c:pt>
                <c:pt idx="2">
                  <c:v>Grass availability amplified</c:v>
                </c:pt>
                <c:pt idx="3">
                  <c:v>Honey yield increased</c:v>
                </c:pt>
                <c:pt idx="4">
                  <c:v>Soil erosion minimized</c:v>
                </c:pt>
                <c:pt idx="5">
                  <c:v>Occurance of flood  substantially decreased</c:v>
                </c:pt>
                <c:pt idx="6">
                  <c:v>Ground water improved </c:v>
                </c:pt>
                <c:pt idx="7">
                  <c:v>Surface water improved</c:v>
                </c:pt>
              </c:strCache>
            </c:strRef>
          </c:cat>
          <c:val>
            <c:numRef>
              <c:f>Sheet3!$E$7:$E$14</c:f>
              <c:numCache>
                <c:formatCode>General</c:formatCode>
                <c:ptCount val="8"/>
                <c:pt idx="0">
                  <c:v>94.7</c:v>
                </c:pt>
                <c:pt idx="1">
                  <c:v>78.900000000000006</c:v>
                </c:pt>
                <c:pt idx="2">
                  <c:v>77.7</c:v>
                </c:pt>
                <c:pt idx="3">
                  <c:v>88.9</c:v>
                </c:pt>
                <c:pt idx="4">
                  <c:v>4.2</c:v>
                </c:pt>
                <c:pt idx="5">
                  <c:v>97.6</c:v>
                </c:pt>
                <c:pt idx="6">
                  <c:v>42.6</c:v>
                </c:pt>
                <c:pt idx="7">
                  <c:v>65.099999999999994</c:v>
                </c:pt>
              </c:numCache>
            </c:numRef>
          </c:val>
        </c:ser>
        <c:ser>
          <c:idx val="1"/>
          <c:order val="1"/>
          <c:tx>
            <c:strRef>
              <c:f>Sheet3!$F$5:$F$6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Georgia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Sheet3!$D$7:$D$14</c:f>
              <c:strCache>
                <c:ptCount val="8"/>
                <c:pt idx="0">
                  <c:v>Vegetation cover enhanced both in diversity and density </c:v>
                </c:pt>
                <c:pt idx="1">
                  <c:v>Fodder availability increased</c:v>
                </c:pt>
                <c:pt idx="2">
                  <c:v>Grass availability amplified</c:v>
                </c:pt>
                <c:pt idx="3">
                  <c:v>Honey yield increased</c:v>
                </c:pt>
                <c:pt idx="4">
                  <c:v>Soil erosion minimized</c:v>
                </c:pt>
                <c:pt idx="5">
                  <c:v>Occurance of flood  substantially decreased</c:v>
                </c:pt>
                <c:pt idx="6">
                  <c:v>Ground water improved </c:v>
                </c:pt>
                <c:pt idx="7">
                  <c:v>Surface water improved</c:v>
                </c:pt>
              </c:strCache>
            </c:strRef>
          </c:cat>
          <c:val>
            <c:numRef>
              <c:f>Sheet3!$F$7:$F$14</c:f>
              <c:numCache>
                <c:formatCode>General</c:formatCode>
                <c:ptCount val="8"/>
                <c:pt idx="0">
                  <c:v>5.3</c:v>
                </c:pt>
                <c:pt idx="1">
                  <c:v>21.1</c:v>
                </c:pt>
                <c:pt idx="2">
                  <c:v>22.3</c:v>
                </c:pt>
                <c:pt idx="3">
                  <c:v>11.1</c:v>
                </c:pt>
                <c:pt idx="4">
                  <c:v>95.8</c:v>
                </c:pt>
                <c:pt idx="5">
                  <c:v>2.4</c:v>
                </c:pt>
                <c:pt idx="6">
                  <c:v>57.4</c:v>
                </c:pt>
                <c:pt idx="7">
                  <c:v>34.9</c:v>
                </c:pt>
              </c:numCache>
            </c:numRef>
          </c:val>
        </c:ser>
        <c:axId val="53570560"/>
        <c:axId val="53605120"/>
      </c:barChart>
      <c:catAx>
        <c:axId val="53570560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0">
                <a:effectLst/>
                <a:latin typeface="Georgia" pitchFamily="18" charset="0"/>
              </a:defRPr>
            </a:pPr>
            <a:endParaRPr lang="en-US"/>
          </a:p>
        </c:txPr>
        <c:crossAx val="53605120"/>
        <c:crosses val="autoZero"/>
        <c:auto val="1"/>
        <c:lblAlgn val="ctr"/>
        <c:lblOffset val="100"/>
      </c:catAx>
      <c:valAx>
        <c:axId val="53605120"/>
        <c:scaling>
          <c:orientation val="minMax"/>
          <c:max val="100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latin typeface="Georgia" pitchFamily="18" charset="0"/>
              </a:defRPr>
            </a:pPr>
            <a:endParaRPr lang="en-US"/>
          </a:p>
        </c:txPr>
        <c:crossAx val="5357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82660455614944"/>
          <c:y val="5.6199936632440231E-2"/>
          <c:w val="7.9269870782471663E-2"/>
          <c:h val="0.13947020193750309"/>
        </c:manualLayout>
      </c:layout>
      <c:txPr>
        <a:bodyPr/>
        <a:lstStyle/>
        <a:p>
          <a:pPr>
            <a:defRPr sz="2400">
              <a:latin typeface="Georgia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4.3700900533984982E-2"/>
          <c:y val="0.11987908562711708"/>
          <c:w val="0.86318791820746832"/>
          <c:h val="0.42292998631581358"/>
        </c:manualLayout>
      </c:layout>
      <c:barChart>
        <c:barDir val="col"/>
        <c:grouping val="clustered"/>
        <c:ser>
          <c:idx val="0"/>
          <c:order val="0"/>
          <c:tx>
            <c:strRef>
              <c:f>Sheet3!$J$15</c:f>
              <c:strCache>
                <c:ptCount val="1"/>
                <c:pt idx="0">
                  <c:v>Availability of medicinal shrubs and herbs in the enclosed area that support farmers customary healthcare system 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Sheet3!$I$16:$I$18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No change</c:v>
                </c:pt>
              </c:strCache>
            </c:strRef>
          </c:cat>
          <c:val>
            <c:numRef>
              <c:f>Sheet3!$J$16:$J$18</c:f>
              <c:numCache>
                <c:formatCode>General</c:formatCode>
                <c:ptCount val="3"/>
                <c:pt idx="0">
                  <c:v>49.2</c:v>
                </c:pt>
                <c:pt idx="1">
                  <c:v>11.5</c:v>
                </c:pt>
                <c:pt idx="2">
                  <c:v>39.300000000000004</c:v>
                </c:pt>
              </c:numCache>
            </c:numRef>
          </c:val>
        </c:ser>
        <c:ser>
          <c:idx val="1"/>
          <c:order val="1"/>
          <c:tx>
            <c:strRef>
              <c:f>Sheet3!$K$15</c:f>
              <c:strCache>
                <c:ptCount val="1"/>
                <c:pt idx="0">
                  <c:v>Land slide around farmers households near rehabilitated land after area enclosure </c:v>
                </c:pt>
              </c:strCache>
            </c:strRef>
          </c:tx>
          <c:spPr>
            <a:solidFill>
              <a:srgbClr val="0000CC"/>
            </a:solidFill>
          </c:spPr>
          <c:dLbls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Sheet3!$I$16:$I$18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No change</c:v>
                </c:pt>
              </c:strCache>
            </c:strRef>
          </c:cat>
          <c:val>
            <c:numRef>
              <c:f>Sheet3!$K$16:$K$18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75</c:v>
                </c:pt>
                <c:pt idx="2">
                  <c:v>16.7</c:v>
                </c:pt>
              </c:numCache>
            </c:numRef>
          </c:val>
        </c:ser>
        <c:gapWidth val="75"/>
        <c:overlap val="-25"/>
        <c:axId val="64386560"/>
        <c:axId val="64388096"/>
      </c:barChart>
      <c:catAx>
        <c:axId val="643865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>
                <a:latin typeface="Georgia" pitchFamily="18" charset="0"/>
              </a:defRPr>
            </a:pPr>
            <a:endParaRPr lang="en-US"/>
          </a:p>
        </c:txPr>
        <c:crossAx val="64388096"/>
        <c:crosses val="autoZero"/>
        <c:auto val="1"/>
        <c:lblAlgn val="ctr"/>
        <c:lblOffset val="100"/>
      </c:catAx>
      <c:valAx>
        <c:axId val="643880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1">
                <a:latin typeface="Georgia" pitchFamily="18" charset="0"/>
              </a:defRPr>
            </a:pPr>
            <a:endParaRPr lang="en-US"/>
          </a:p>
        </c:txPr>
        <c:crossAx val="64386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16123631097837E-2"/>
          <c:y val="0.63360156669827661"/>
          <c:w val="0.87194770201868199"/>
          <c:h val="0.29057877380712066"/>
        </c:manualLayout>
      </c:layout>
      <c:txPr>
        <a:bodyPr/>
        <a:lstStyle/>
        <a:p>
          <a:pPr>
            <a:defRPr sz="2400">
              <a:latin typeface="Georgia" pitchFamily="18" charset="0"/>
            </a:defRPr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4790-F7EC-4061-B245-1F8524381B2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2D0BA-3780-46A9-BA9D-E99F63760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2D0BA-3780-46A9-BA9D-E99F637600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2.png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 Diagonal Corner Rectangle 47"/>
          <p:cNvSpPr/>
          <p:nvPr/>
        </p:nvSpPr>
        <p:spPr>
          <a:xfrm>
            <a:off x="1019587" y="6331038"/>
            <a:ext cx="13458413" cy="916193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568325">
              <a:spcAft>
                <a:spcPts val="1200"/>
              </a:spcAft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914400" indent="-56832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The major causes of land degradation in Ethiopia are the rapid population increase, severe soil loss, deforestation, low vegetative cover and unbalanced crop and livestock production [Badeg, 2011].</a:t>
            </a:r>
          </a:p>
          <a:p>
            <a:pPr marL="914400" indent="-56832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Exclosures (Area closures) are among various land management and rehabilitation strategies practiced to improve species diversity, soil quality and ecosystem productivity [</a:t>
            </a:r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Lal</a:t>
            </a: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 and Stewart, 1992]. </a:t>
            </a:r>
          </a:p>
          <a:p>
            <a:pPr marL="914400" indent="-56832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The strategy has been instrumental to reclaim degraded lands in terms of cost, time of revival and the benefit it offers to the rural communities [</a:t>
            </a:r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Kindeya</a:t>
            </a: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 , 1997; </a:t>
            </a:r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Kidane</a:t>
            </a: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 , 2002]. </a:t>
            </a:r>
          </a:p>
          <a:p>
            <a:pPr marL="914400" indent="-568325">
              <a:buFont typeface="Arial" pitchFamily="34" charset="0"/>
              <a:buChar char="•"/>
            </a:pPr>
            <a:endParaRPr lang="en-US" sz="4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5216223" y="180898"/>
            <a:ext cx="37654689" cy="42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877" tIns="91439" rIns="182877" bIns="91439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x-none" sz="7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Socio</a:t>
            </a:r>
            <a:r>
              <a:rPr lang="en-US" sz="7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x-none" sz="7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economic and Environmental Impacts of Community-</a:t>
            </a:r>
            <a:r>
              <a:rPr lang="en-US" sz="7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Based</a:t>
            </a:r>
            <a:r>
              <a:rPr lang="x-none" sz="7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Rehabilitation Programmes on Degraded lands: The case of Silte Zone, Southern Ethiopia</a:t>
            </a:r>
            <a:endParaRPr lang="en-US" sz="7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*Wondimagegn </a:t>
            </a: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Amanuel</a:t>
            </a:r>
            <a:r>
              <a:rPr lang="en-US" sz="6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</a:t>
            </a: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Fekadu Dule</a:t>
            </a:r>
            <a:r>
              <a:rPr lang="en-US" sz="6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</a:t>
            </a: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Solomon </a:t>
            </a:r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Mulat</a:t>
            </a:r>
            <a:r>
              <a:rPr lang="en-US" sz="60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en-US" sz="6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en-US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6" name="Round Diagonal Corner Rectangle 55"/>
          <p:cNvSpPr/>
          <p:nvPr/>
        </p:nvSpPr>
        <p:spPr>
          <a:xfrm>
            <a:off x="1030876" y="4678350"/>
            <a:ext cx="13447124" cy="155861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58039" dir="504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30875" y="4819455"/>
            <a:ext cx="13447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Introduction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9" name="Round Diagonal Corner Rectangle 58"/>
          <p:cNvSpPr/>
          <p:nvPr/>
        </p:nvSpPr>
        <p:spPr>
          <a:xfrm>
            <a:off x="1053454" y="17596133"/>
            <a:ext cx="13469701" cy="194330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 Diagonal Corner Rectangle 61"/>
          <p:cNvSpPr/>
          <p:nvPr/>
        </p:nvSpPr>
        <p:spPr>
          <a:xfrm rot="10800000">
            <a:off x="1029387" y="15707044"/>
            <a:ext cx="13552883" cy="1719751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58039" dir="504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053454" y="16443077"/>
            <a:ext cx="13458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Objective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4" name="Round Diagonal Corner Rectangle 63"/>
          <p:cNvSpPr/>
          <p:nvPr/>
        </p:nvSpPr>
        <p:spPr>
          <a:xfrm>
            <a:off x="1008299" y="21787919"/>
            <a:ext cx="13527508" cy="55179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 Diagonal Corner Rectangle 68"/>
          <p:cNvSpPr/>
          <p:nvPr/>
        </p:nvSpPr>
        <p:spPr>
          <a:xfrm>
            <a:off x="997008" y="20217001"/>
            <a:ext cx="13601861" cy="155861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58039" dir="504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997007" y="20488477"/>
            <a:ext cx="1353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Materials and Methods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53454" y="17707295"/>
            <a:ext cx="13424543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latin typeface="Georgia" pitchFamily="18" charset="0"/>
              </a:rPr>
              <a:t>To investigate the social, economic and environmental impact s of  rehabilitation programs. and the impact that the recovery has on the livelihoods of the rural communities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75" name="Round Diagonal Corner Rectangle 74"/>
          <p:cNvSpPr/>
          <p:nvPr/>
        </p:nvSpPr>
        <p:spPr>
          <a:xfrm>
            <a:off x="15449369" y="4677831"/>
            <a:ext cx="27445606" cy="155861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58039" dir="504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499103" y="4995364"/>
            <a:ext cx="2719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Results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3" name="Round Diagonal Corner Rectangle 112"/>
          <p:cNvSpPr/>
          <p:nvPr/>
        </p:nvSpPr>
        <p:spPr>
          <a:xfrm>
            <a:off x="28858003" y="15911736"/>
            <a:ext cx="14675061" cy="231320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 Diagonal Corner Rectangle 113"/>
          <p:cNvSpPr/>
          <p:nvPr/>
        </p:nvSpPr>
        <p:spPr>
          <a:xfrm>
            <a:off x="28837761" y="14317913"/>
            <a:ext cx="14663772" cy="155861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58039" dir="504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28563441" y="14569638"/>
            <a:ext cx="1493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Conclusion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8884279" y="15913279"/>
            <a:ext cx="14648785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Georgia" pitchFamily="18" charset="0"/>
              </a:rPr>
              <a:t> The results of the study revealed that community-based rehabilitation programs have significant economical, social and environmental impacts. </a:t>
            </a:r>
          </a:p>
          <a:p>
            <a:pPr>
              <a:buFont typeface="Wingdings" pitchFamily="2" charset="2"/>
              <a:buChar char="q"/>
            </a:pPr>
            <a:r>
              <a:rPr lang="en-US" sz="3600" smtClean="0">
                <a:latin typeface="Georgia" pitchFamily="18" charset="0"/>
              </a:rPr>
              <a:t> As </a:t>
            </a:r>
            <a:r>
              <a:rPr lang="en-US" sz="3600" dirty="0" smtClean="0">
                <a:latin typeface="Georgia" pitchFamily="18" charset="0"/>
              </a:rPr>
              <a:t>a result, the majority of local communities have developed positive attitude towards such programs. Such perception is a base mark for future sustainability of the practice. 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8297" y="21775615"/>
            <a:ext cx="13590572" cy="5601533"/>
          </a:xfrm>
          <a:prstGeom prst="rect">
            <a:avLst/>
          </a:prstGeom>
          <a:noFill/>
          <a:ln w="60325">
            <a:noFill/>
          </a:ln>
        </p:spPr>
        <p:txBody>
          <a:bodyPr wrap="square" lIns="457200" tIns="457200" rIns="457200" bIns="457200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3800" dirty="0" smtClean="0">
                <a:latin typeface="Georgia" pitchFamily="18" charset="0"/>
              </a:rPr>
              <a:t>This study was conducted at Wulbareg district  of SNNPR  in </a:t>
            </a:r>
            <a:r>
              <a:rPr lang="en-US" sz="3800" u="sng" dirty="0" smtClean="0">
                <a:latin typeface="Georgia" pitchFamily="18" charset="0"/>
              </a:rPr>
              <a:t>Ambaricho Achamo</a:t>
            </a:r>
            <a:r>
              <a:rPr lang="en-US" sz="3800" dirty="0" smtClean="0">
                <a:latin typeface="Georgia" pitchFamily="18" charset="0"/>
              </a:rPr>
              <a:t> kebelle.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800" dirty="0" smtClean="0">
                <a:latin typeface="Georgia" pitchFamily="18" charset="0"/>
              </a:rPr>
              <a:t>Purposive sampling technique was used to select sample HHs (N= 100 ).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800" dirty="0" smtClean="0">
                <a:latin typeface="Georgia" pitchFamily="18" charset="0"/>
              </a:rPr>
              <a:t>PRA tools (semi-structured questionnaire, KI interview, FGD and direct observation) were  used for data collection. Secondary data sources were also assessed.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800" dirty="0" smtClean="0">
                <a:latin typeface="Georgia" pitchFamily="18" charset="0"/>
              </a:rPr>
              <a:t>SPSS V.20.0 was used for data analysis.</a:t>
            </a:r>
          </a:p>
        </p:txBody>
      </p:sp>
      <p:pic>
        <p:nvPicPr>
          <p:cNvPr id="1026" name="Picture 2" descr="C:\Users\Dell\Desktop\Wulbareg Acha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5674" y="27386988"/>
            <a:ext cx="7749374" cy="547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Round Diagonal Corner Rectangle 51"/>
          <p:cNvSpPr/>
          <p:nvPr/>
        </p:nvSpPr>
        <p:spPr>
          <a:xfrm>
            <a:off x="28769444" y="24315215"/>
            <a:ext cx="14763620" cy="155861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58039" dir="504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8778902" y="24566940"/>
            <a:ext cx="14754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References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28758155" y="25940567"/>
            <a:ext cx="14774909" cy="4928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887081" y="26204542"/>
            <a:ext cx="146459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075" indent="-47307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Georgia" pitchFamily="18" charset="0"/>
              </a:rPr>
              <a:t>Bishaw</a:t>
            </a:r>
            <a:r>
              <a:rPr lang="en-US" sz="2800" dirty="0" smtClean="0">
                <a:latin typeface="Georgia" pitchFamily="18" charset="0"/>
              </a:rPr>
              <a:t>, B. 2001. Deforestation and Land degradation in Ethiopian high lands: A strategy for physical recovery, North East African Studies, 8(1), 7-25</a:t>
            </a:r>
          </a:p>
          <a:p>
            <a:pPr marL="473075" indent="-47307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Georgia" pitchFamily="18" charset="0"/>
              </a:rPr>
              <a:t>Kidane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Giday</a:t>
            </a:r>
            <a:r>
              <a:rPr lang="en-US" sz="2800" dirty="0" smtClean="0">
                <a:latin typeface="Georgia" pitchFamily="18" charset="0"/>
              </a:rPr>
              <a:t> 2002. Woody biomass estimation in community managed closure areas in </a:t>
            </a:r>
            <a:r>
              <a:rPr lang="en-US" sz="2800" dirty="0" err="1" smtClean="0">
                <a:latin typeface="Georgia" pitchFamily="18" charset="0"/>
              </a:rPr>
              <a:t>Tigray</a:t>
            </a:r>
            <a:r>
              <a:rPr lang="en-US" sz="2800" dirty="0" smtClean="0">
                <a:latin typeface="Georgia" pitchFamily="18" charset="0"/>
              </a:rPr>
              <a:t>: Implications to sustainable management and utilization. </a:t>
            </a:r>
            <a:r>
              <a:rPr lang="en-US" sz="2800" dirty="0" err="1" smtClean="0">
                <a:latin typeface="Georgia" pitchFamily="18" charset="0"/>
              </a:rPr>
              <a:t>MSc</a:t>
            </a:r>
            <a:r>
              <a:rPr lang="en-US" sz="2800" dirty="0" smtClean="0">
                <a:latin typeface="Georgia" pitchFamily="18" charset="0"/>
              </a:rPr>
              <a:t> Thesis, SLU, Sweden.</a:t>
            </a:r>
          </a:p>
          <a:p>
            <a:pPr marL="473075" indent="-47307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Georgia" pitchFamily="18" charset="0"/>
              </a:rPr>
              <a:t>Kindeya</a:t>
            </a:r>
            <a:r>
              <a:rPr lang="en-US" sz="2800" dirty="0" smtClean="0">
                <a:latin typeface="Georgia" pitchFamily="18" charset="0"/>
              </a:rPr>
              <a:t> G/</a:t>
            </a:r>
            <a:r>
              <a:rPr lang="en-US" sz="2800" dirty="0" err="1" smtClean="0">
                <a:latin typeface="Georgia" pitchFamily="18" charset="0"/>
              </a:rPr>
              <a:t>Hiwot</a:t>
            </a:r>
            <a:r>
              <a:rPr lang="en-US" sz="2800" dirty="0" smtClean="0">
                <a:latin typeface="Georgia" pitchFamily="18" charset="0"/>
              </a:rPr>
              <a:t> 1997. Area enclosures as an approach in the management of dry land biodiversity: a case study in </a:t>
            </a:r>
            <a:r>
              <a:rPr lang="en-US" sz="2800" dirty="0" err="1" smtClean="0">
                <a:latin typeface="Georgia" pitchFamily="18" charset="0"/>
              </a:rPr>
              <a:t>Tigray</a:t>
            </a:r>
            <a:r>
              <a:rPr lang="en-US" sz="2800" dirty="0" smtClean="0">
                <a:latin typeface="Georgia" pitchFamily="18" charset="0"/>
              </a:rPr>
              <a:t> Region, Northern Ethiopia. Proceedings of the workshop on management of dry land biodiversity. 30 July - 1 August, 1997, Nairobi, Kenya.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420231" y="23704152"/>
            <a:ext cx="1198034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u="sng" dirty="0" smtClean="0">
                <a:latin typeface="Georgia"/>
                <a:ea typeface="Calibri"/>
                <a:cs typeface="Times New Roman"/>
              </a:rPr>
              <a:t>Communities management interventions on enclosed area </a:t>
            </a:r>
          </a:p>
          <a:p>
            <a:pPr algn="ctr">
              <a:lnSpc>
                <a:spcPct val="115000"/>
              </a:lnSpc>
            </a:pPr>
            <a:r>
              <a:rPr lang="en-US" sz="2800" b="1" u="sng" dirty="0" smtClean="0">
                <a:latin typeface="Georgia"/>
                <a:ea typeface="Calibri"/>
                <a:cs typeface="Times New Roman"/>
              </a:rPr>
              <a:t>(Pi- chart)</a:t>
            </a:r>
            <a:endParaRPr lang="en-US" sz="2000" u="sng" dirty="0">
              <a:ea typeface="Calibri"/>
              <a:cs typeface="Times New Roman"/>
            </a:endParaRPr>
          </a:p>
        </p:txBody>
      </p:sp>
      <p:graphicFrame>
        <p:nvGraphicFramePr>
          <p:cNvPr id="35" name="Chart 34"/>
          <p:cNvGraphicFramePr/>
          <p:nvPr/>
        </p:nvGraphicFramePr>
        <p:xfrm>
          <a:off x="14762436" y="24698009"/>
          <a:ext cx="4564377" cy="399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7"/>
          <p:cNvGraphicFramePr/>
          <p:nvPr/>
        </p:nvGraphicFramePr>
        <p:xfrm>
          <a:off x="23470256" y="25022495"/>
          <a:ext cx="4400551" cy="38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Chart 38"/>
          <p:cNvGraphicFramePr/>
          <p:nvPr/>
        </p:nvGraphicFramePr>
        <p:xfrm>
          <a:off x="19580115" y="25084457"/>
          <a:ext cx="4400549" cy="385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2" name="Chart 41"/>
          <p:cNvGraphicFramePr/>
          <p:nvPr/>
        </p:nvGraphicFramePr>
        <p:xfrm>
          <a:off x="14882648" y="28565736"/>
          <a:ext cx="6393575" cy="428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3" name="Chart 42"/>
          <p:cNvGraphicFramePr/>
          <p:nvPr/>
        </p:nvGraphicFramePr>
        <p:xfrm>
          <a:off x="21873411" y="28310221"/>
          <a:ext cx="625227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" name="Rectangle 46"/>
          <p:cNvSpPr/>
          <p:nvPr/>
        </p:nvSpPr>
        <p:spPr>
          <a:xfrm>
            <a:off x="17345182" y="14734185"/>
            <a:ext cx="895149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u="sng" dirty="0" smtClean="0">
                <a:latin typeface="Georgia"/>
                <a:ea typeface="Calibri"/>
                <a:cs typeface="Times New Roman"/>
              </a:rPr>
              <a:t>Socioeconomic benefits from area enclosure</a:t>
            </a:r>
            <a:endParaRPr lang="en-US" sz="2400" u="sng" dirty="0">
              <a:ea typeface="Calibri"/>
              <a:cs typeface="Times New Roman"/>
            </a:endParaRPr>
          </a:p>
        </p:txBody>
      </p:sp>
      <p:sp>
        <p:nvSpPr>
          <p:cNvPr id="66" name="Up Arrow 65"/>
          <p:cNvSpPr/>
          <p:nvPr/>
        </p:nvSpPr>
        <p:spPr>
          <a:xfrm>
            <a:off x="16478907" y="15897545"/>
            <a:ext cx="571500" cy="1066800"/>
          </a:xfrm>
          <a:prstGeom prst="upArrow">
            <a:avLst>
              <a:gd name="adj1" fmla="val 50000"/>
              <a:gd name="adj2" fmla="val 68944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7218540" y="15869200"/>
            <a:ext cx="337516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HH income enhanced because of the </a:t>
            </a:r>
          </a:p>
          <a:p>
            <a:pPr lvl="0" algn="ctr"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enclosed area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755520" y="17805731"/>
            <a:ext cx="400462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Employment prospect from </a:t>
            </a:r>
          </a:p>
          <a:p>
            <a:pPr lvl="0" algn="ctr"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the enclosed area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 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4" name="Up Arrow 73"/>
          <p:cNvSpPr/>
          <p:nvPr/>
        </p:nvSpPr>
        <p:spPr>
          <a:xfrm>
            <a:off x="22244488" y="17972681"/>
            <a:ext cx="678574" cy="1042495"/>
          </a:xfrm>
          <a:prstGeom prst="upArrow">
            <a:avLst>
              <a:gd name="adj1" fmla="val 50000"/>
              <a:gd name="adj2" fmla="val 68944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2145920" y="19082081"/>
            <a:ext cx="193033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High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43.3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% 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8" name="Up Arrow 77"/>
          <p:cNvSpPr/>
          <p:nvPr/>
        </p:nvSpPr>
        <p:spPr>
          <a:xfrm flipV="1">
            <a:off x="26683138" y="17972681"/>
            <a:ext cx="622738" cy="1080595"/>
          </a:xfrm>
          <a:prstGeom prst="upArrow">
            <a:avLst>
              <a:gd name="adj1" fmla="val 50000"/>
              <a:gd name="adj2" fmla="val 68944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6051170" y="19063031"/>
            <a:ext cx="173797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Low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56.7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%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174857" y="15913279"/>
            <a:ext cx="53721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smtClean="0">
                <a:latin typeface="Georgia"/>
                <a:ea typeface="Calibri"/>
                <a:cs typeface="Times New Roman"/>
              </a:rPr>
              <a:t>Households attitude towards income generation from the enclosed area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746357" y="16768154"/>
            <a:ext cx="427381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</a:t>
            </a:r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5.8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  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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47.1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 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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47.1</a:t>
            </a:r>
            <a:r>
              <a:rPr lang="en-US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6116957" y="15687995"/>
            <a:ext cx="5657850" cy="18478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2034938" y="17782838"/>
            <a:ext cx="5772150" cy="182945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22003407" y="15707045"/>
            <a:ext cx="5581650" cy="18478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2270107" y="19919691"/>
            <a:ext cx="474345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latin typeface="Georgia"/>
                <a:ea typeface="Calibri"/>
                <a:cs typeface="Times New Roman"/>
              </a:rPr>
              <a:t>Area closure enhanced crop yield</a:t>
            </a: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Georgia"/>
                <a:ea typeface="Calibri"/>
                <a:cs typeface="Times New Roman"/>
                <a:sym typeface="Wingdings"/>
              </a:rPr>
              <a:t>     </a:t>
            </a:r>
            <a:r>
              <a:rPr lang="en-US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</a:t>
            </a:r>
            <a:r>
              <a:rPr lang="en-US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 87.2%       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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 12.8%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2041507" y="19853375"/>
            <a:ext cx="5048250" cy="150651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5917261" y="17795036"/>
            <a:ext cx="498781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smtClean="0">
                <a:latin typeface="Georgia"/>
                <a:ea typeface="Calibri"/>
                <a:cs typeface="Times New Roman"/>
              </a:rPr>
              <a:t>Change in households net-income due to different benefits generated from the enclosure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174250" y="16984020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90.8% </a:t>
            </a:r>
            <a:endParaRPr lang="en-US" sz="2400" dirty="0"/>
          </a:p>
        </p:txBody>
      </p:sp>
      <p:sp>
        <p:nvSpPr>
          <p:cNvPr id="89" name="Up Arrow 88"/>
          <p:cNvSpPr/>
          <p:nvPr/>
        </p:nvSpPr>
        <p:spPr>
          <a:xfrm flipV="1">
            <a:off x="20860407" y="16316645"/>
            <a:ext cx="571500" cy="1066800"/>
          </a:xfrm>
          <a:prstGeom prst="upArrow">
            <a:avLst>
              <a:gd name="adj1" fmla="val 50000"/>
              <a:gd name="adj2" fmla="val 68944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0651000" y="158219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9.2% </a:t>
            </a:r>
            <a:endParaRPr lang="en-US" sz="2400" dirty="0"/>
          </a:p>
        </p:txBody>
      </p:sp>
      <p:sp>
        <p:nvSpPr>
          <p:cNvPr id="91" name="Up Arrow 90"/>
          <p:cNvSpPr/>
          <p:nvPr/>
        </p:nvSpPr>
        <p:spPr>
          <a:xfrm>
            <a:off x="15197959" y="17909619"/>
            <a:ext cx="642444" cy="1102273"/>
          </a:xfrm>
          <a:prstGeom prst="upArrow">
            <a:avLst>
              <a:gd name="adj1" fmla="val 50000"/>
              <a:gd name="adj2" fmla="val 68944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Up Arrow 91"/>
          <p:cNvSpPr/>
          <p:nvPr/>
        </p:nvSpPr>
        <p:spPr>
          <a:xfrm flipV="1">
            <a:off x="20917557" y="17989761"/>
            <a:ext cx="571500" cy="1066800"/>
          </a:xfrm>
          <a:prstGeom prst="upArrow">
            <a:avLst>
              <a:gd name="adj1" fmla="val 50000"/>
              <a:gd name="adj2" fmla="val 68944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5082345" y="19159410"/>
            <a:ext cx="1143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81.1%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0562832" y="19140360"/>
            <a:ext cx="12763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18.9%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5008773" y="17707295"/>
            <a:ext cx="6746984" cy="19431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5659757" y="20082854"/>
            <a:ext cx="58293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smtClean="0">
                <a:latin typeface="Georgia"/>
                <a:ea typeface="Calibri"/>
                <a:cs typeface="Times New Roman"/>
              </a:rPr>
              <a:t>Fuelwood supply from the area enclosure</a:t>
            </a:r>
          </a:p>
          <a:p>
            <a:pPr algn="ctr">
              <a:lnSpc>
                <a:spcPct val="115000"/>
              </a:lnSpc>
            </a:pPr>
            <a:r>
              <a:rPr lang="en-US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</a:t>
            </a:r>
            <a:r>
              <a:rPr lang="en-US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25.5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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55.3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  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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19.2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5259707" y="19878994"/>
            <a:ext cx="6496050" cy="150495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4819593" y="21968804"/>
            <a:ext cx="130321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latin typeface="Georgia"/>
                <a:ea typeface="Calibri"/>
                <a:cs typeface="Times New Roman"/>
              </a:rPr>
              <a:t>       Use of energy saving                    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Now                           In future (Willingness</a:t>
            </a:r>
          </a:p>
          <a:p>
            <a:pPr algn="ctr">
              <a:lnSpc>
                <a:spcPct val="115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Georgia"/>
                <a:ea typeface="Calibri"/>
                <a:cs typeface="Times New Roman"/>
              </a:rPr>
              <a:t>stove for cooking     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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9.3%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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90.7%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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97.1%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  <a:sym typeface="Wingdings"/>
              </a:rPr>
              <a:t>2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Calibri"/>
                <a:cs typeface="Times New Roman"/>
              </a:rPr>
              <a:t>.9%</a:t>
            </a:r>
            <a:endParaRPr lang="en-US" sz="2400" dirty="0" smtClean="0">
              <a:latin typeface="Georgia"/>
              <a:ea typeface="Calibri"/>
              <a:cs typeface="Times New Roman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0337517" y="21607289"/>
            <a:ext cx="7609490" cy="150495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triped Right Arrow 101"/>
          <p:cNvSpPr/>
          <p:nvPr/>
        </p:nvSpPr>
        <p:spPr>
          <a:xfrm>
            <a:off x="14724993" y="21567219"/>
            <a:ext cx="5076497" cy="1734206"/>
          </a:xfrm>
          <a:prstGeom prst="stripedRightArrow">
            <a:avLst>
              <a:gd name="adj1" fmla="val 69001"/>
              <a:gd name="adj2" fmla="val 57054"/>
            </a:avLst>
          </a:prstGeom>
          <a:solidFill>
            <a:schemeClr val="bg1">
              <a:lumMod val="8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4341958" y="6689146"/>
            <a:ext cx="11603422" cy="55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u="sng" dirty="0" smtClean="0">
                <a:latin typeface="Georgia"/>
                <a:ea typeface="Calibri"/>
                <a:cs typeface="Times New Roman"/>
              </a:rPr>
              <a:t>Ecological and environmental benefits from area enclosure</a:t>
            </a:r>
            <a:endParaRPr lang="en-US" sz="2800" u="sng" dirty="0">
              <a:ea typeface="Calibri"/>
              <a:cs typeface="Times New Roman"/>
            </a:endParaRPr>
          </a:p>
        </p:txBody>
      </p:sp>
      <p:graphicFrame>
        <p:nvGraphicFramePr>
          <p:cNvPr id="105" name="Chart 104"/>
          <p:cNvGraphicFramePr/>
          <p:nvPr/>
        </p:nvGraphicFramePr>
        <p:xfrm>
          <a:off x="10953093" y="7566040"/>
          <a:ext cx="22986123" cy="600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7" name="Chart 106"/>
          <p:cNvGraphicFramePr/>
          <p:nvPr/>
        </p:nvGraphicFramePr>
        <p:xfrm>
          <a:off x="33139117" y="7772401"/>
          <a:ext cx="9995338" cy="635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9" name="Round Diagonal Corner Rectangle 108"/>
          <p:cNvSpPr/>
          <p:nvPr/>
        </p:nvSpPr>
        <p:spPr>
          <a:xfrm>
            <a:off x="28864037" y="19203231"/>
            <a:ext cx="14663772" cy="120851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58039" dir="504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8589717" y="19104852"/>
            <a:ext cx="1493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Recommendation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2" name="Round Diagonal Corner Rectangle 111"/>
          <p:cNvSpPr/>
          <p:nvPr/>
        </p:nvSpPr>
        <p:spPr>
          <a:xfrm>
            <a:off x="28884279" y="20510011"/>
            <a:ext cx="14675061" cy="3075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28887081" y="20510011"/>
            <a:ext cx="14640727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Assisted and farmers’ managed natural regeneration are simple and effective  restoration measures that require little investment.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 Collaboration of scientists, local communities and stakeholders is a key factor for success of rehabilitation programs.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 Careful selection, knowledge of silvicultural management, planting techniques and developing participatory and holistic bylaws will provide the fundamental basis to enhance the rehabilitation and productivity rate of enclosures  </a:t>
            </a:r>
            <a:endParaRPr lang="en-US" sz="3200" dirty="0"/>
          </a:p>
        </p:txBody>
      </p:sp>
      <p:pic>
        <p:nvPicPr>
          <p:cNvPr id="2" name="Picture 2" descr="C:\Users\Dell\Desktop\EEFRI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01166" y="314576"/>
            <a:ext cx="3800225" cy="3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627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Unlimited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 Pollack</dc:creator>
  <cp:lastModifiedBy>Dell</cp:lastModifiedBy>
  <cp:revision>51</cp:revision>
  <dcterms:created xsi:type="dcterms:W3CDTF">2012-10-29T19:18:59Z</dcterms:created>
  <dcterms:modified xsi:type="dcterms:W3CDTF">2018-08-13T11:36:17Z</dcterms:modified>
</cp:coreProperties>
</file>